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60" r:id="rId2"/>
    <p:sldId id="264" r:id="rId3"/>
    <p:sldId id="261" r:id="rId4"/>
    <p:sldId id="262" r:id="rId5"/>
    <p:sldId id="267" r:id="rId6"/>
    <p:sldId id="268" r:id="rId7"/>
    <p:sldId id="269" r:id="rId8"/>
    <p:sldId id="270" r:id="rId9"/>
    <p:sldId id="272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91" r:id="rId23"/>
    <p:sldId id="292" r:id="rId24"/>
    <p:sldId id="293" r:id="rId25"/>
    <p:sldId id="294" r:id="rId26"/>
    <p:sldId id="287" r:id="rId27"/>
    <p:sldId id="288" r:id="rId28"/>
    <p:sldId id="289" r:id="rId29"/>
    <p:sldId id="259" r:id="rId30"/>
    <p:sldId id="29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84523" autoAdjust="0"/>
  </p:normalViewPr>
  <p:slideViewPr>
    <p:cSldViewPr snapToGrid="0">
      <p:cViewPr varScale="1">
        <p:scale>
          <a:sx n="87" d="100"/>
          <a:sy n="87" d="100"/>
        </p:scale>
        <p:origin x="291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7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AA536-6C8C-423D-A62C-C744EA91E3AA}" type="datetimeFigureOut">
              <a:rPr lang="en-US" smtClean="0"/>
              <a:t>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87039-CB04-4395-B406-0C23641BB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1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 w="12701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When students in a specific subgroup receive higher rates of discipline referrals than their counterparts, the relationship between students and school is weakened (Skiba eta al., 2011; Boneshefski &amp; Runge, 2013).</a:t>
            </a:r>
          </a:p>
          <a:p>
            <a:endParaRPr lang="en-US" altLang="en-US"/>
          </a:p>
          <a:p>
            <a:r>
              <a:rPr lang="en-US" altLang="en-US"/>
              <a:t>Analyzing disaggregated ODR data allows schools to evaluate whether their disciplinary practices are disproportionately affecting various student groups (e.g., ethnic minority students) (Boneshefski &amp; Runge, 2013)</a:t>
            </a:r>
          </a:p>
          <a:p>
            <a:endParaRPr lang="en-US" altLang="en-US"/>
          </a:p>
          <a:p>
            <a:r>
              <a:rPr lang="en-US" altLang="en-US"/>
              <a:t>To ensure an equitable education for all students, there exists a need to review outcome data for various racial/ethnic groups.</a:t>
            </a:r>
          </a:p>
          <a:p>
            <a:r>
              <a:rPr lang="en-US" altLang="en-US"/>
              <a:t>Overrepresentation of minority students in a school’s discipline data may indicate that a school’s current systems and practices are not meeting the needs of minority students.</a:t>
            </a:r>
          </a:p>
          <a:p>
            <a:r>
              <a:rPr lang="en-US" altLang="en-US">
                <a:solidFill>
                  <a:srgbClr val="C00000"/>
                </a:solidFill>
              </a:rPr>
              <a:t>IDEA</a:t>
            </a:r>
            <a:r>
              <a:rPr lang="en-US" altLang="en-US"/>
              <a:t>:  </a:t>
            </a:r>
            <a:r>
              <a:rPr lang="en-US" altLang="en-US">
                <a:solidFill>
                  <a:srgbClr val="C00000"/>
                </a:solidFill>
              </a:rPr>
              <a:t>Evaluating discipline data among ethnic groups is a way for schools to work toward improved student outcomes for ALL students.</a:t>
            </a:r>
          </a:p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D95389-C08B-4AB1-9E82-12D60E155598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5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</a:rPr>
              <a:t>The percentage of enrolled students compared to the percentage of office discipline referrals received by each ethnic/racial group:  </a:t>
            </a:r>
            <a:r>
              <a:rPr lang="en-US" sz="2400" b="1" u="sng" kern="0" dirty="0">
                <a:solidFill>
                  <a:srgbClr val="002060"/>
                </a:solidFill>
              </a:rPr>
              <a:t>Referrals by Ethnicity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What does it compare?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000000"/>
                </a:solidFill>
                <a:latin typeface="Arial" pitchFamily="34"/>
                <a:cs typeface="Arial" pitchFamily="34"/>
              </a:rPr>
              <a:t>Percent of total referrals an ethnic group has compared to the percent of total school population that ethnic group composes.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 dirty="0">
                <a:solidFill>
                  <a:srgbClr val="222268"/>
                </a:solidFill>
                <a:latin typeface="Arial" pitchFamily="34"/>
                <a:cs typeface="Arial" pitchFamily="34"/>
              </a:rPr>
              <a:t>Value?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kern="0" dirty="0">
                <a:solidFill>
                  <a:srgbClr val="222268"/>
                </a:solidFill>
                <a:latin typeface="Arial" pitchFamily="34"/>
                <a:cs typeface="Arial" pitchFamily="34"/>
              </a:rPr>
              <a:t>Helps evaluate whether a certain ethnic group has a disproportionate percentage of referrals compared to what percentage of the total school population the same ethnicity group composes.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kern="0" dirty="0">
              <a:solidFill>
                <a:srgbClr val="222268"/>
              </a:solidFill>
              <a:latin typeface="Arial" pitchFamily="34"/>
              <a:cs typeface="Arial" pitchFamily="34"/>
            </a:endParaRPr>
          </a:p>
          <a:p>
            <a:pPr lvl="1" eaLnBrk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solidFill>
                  <a:srgbClr val="1F497D"/>
                </a:solidFill>
              </a:rPr>
              <a:t>Big Idea:  Is the proportion of referrals coming from an ethnic group equal to the size of the group?</a:t>
            </a:r>
            <a:endParaRPr lang="en-US" sz="2400" i="1" kern="0" dirty="0">
              <a:solidFill>
                <a:srgbClr val="1F497D"/>
              </a:solidFill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1" kern="0" dirty="0">
              <a:solidFill>
                <a:srgbClr val="222268"/>
              </a:solidFill>
              <a:latin typeface="Arial" pitchFamily="34"/>
              <a:cs typeface="Arial" pitchFamily="34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A7A50C-8F7C-4A5C-BE1A-4284F257721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686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700"/>
              </a:spcBef>
            </a:pPr>
            <a:r>
              <a:rPr lang="en-US" altLang="en-US" sz="3100"/>
              <a:t>The percentage of all enrolled students compared to the percentage of students from each group with referrals:  </a:t>
            </a:r>
            <a:r>
              <a:rPr lang="en-US" altLang="en-US" sz="3100" b="1" u="sng">
                <a:solidFill>
                  <a:srgbClr val="002060"/>
                </a:solidFill>
              </a:rPr>
              <a:t>Students w/Referrals by Ethnicity</a:t>
            </a:r>
          </a:p>
          <a:p>
            <a:pPr>
              <a:spcBef>
                <a:spcPts val="700"/>
              </a:spcBef>
            </a:pPr>
            <a:endParaRPr lang="en-US" altLang="en-US" sz="3100" b="1">
              <a:solidFill>
                <a:srgbClr val="002060"/>
              </a:solidFill>
            </a:endParaRPr>
          </a:p>
          <a:p>
            <a:pPr>
              <a:spcBef>
                <a:spcPts val="700"/>
              </a:spcBef>
            </a:pPr>
            <a:r>
              <a:rPr lang="en-US" altLang="en-US" sz="3100"/>
              <a:t>What does it compare?</a:t>
            </a:r>
          </a:p>
          <a:p>
            <a:pPr lvl="1"/>
            <a:r>
              <a:rPr lang="en-US" altLang="en-US" sz="3100"/>
              <a:t>Percent of all students who have referrals who belong to a certain ethnic group compared to the percent of total school population that same ethnic group composes.</a:t>
            </a:r>
          </a:p>
          <a:p>
            <a:pPr>
              <a:spcBef>
                <a:spcPts val="700"/>
              </a:spcBef>
            </a:pPr>
            <a:r>
              <a:rPr lang="en-US" altLang="en-US" sz="3100" b="1">
                <a:solidFill>
                  <a:srgbClr val="222268"/>
                </a:solidFill>
              </a:rPr>
              <a:t>Value?</a:t>
            </a:r>
          </a:p>
          <a:p>
            <a:pPr lvl="1"/>
            <a:r>
              <a:rPr lang="en-US" altLang="en-US" sz="3100" b="1">
                <a:solidFill>
                  <a:srgbClr val="222268"/>
                </a:solidFill>
              </a:rPr>
              <a:t>Helps evaluate whether a certain ethnic group has a disproportionate percentage of students being referred compared to the ethnicity group’s percentage of the total </a:t>
            </a:r>
          </a:p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BDBD82-2901-4566-9C1C-793B20A131B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370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</a:pPr>
            <a:r>
              <a:rPr lang="en-US" altLang="en-US" sz="2400"/>
              <a:t>The percentage of students within each racial/ethnic group with referrals, commonly referred to as the </a:t>
            </a:r>
            <a:r>
              <a:rPr lang="en-US" altLang="en-US" sz="2400" b="1" u="sng">
                <a:solidFill>
                  <a:srgbClr val="002060"/>
                </a:solidFill>
              </a:rPr>
              <a:t>Referral Risk Index</a:t>
            </a:r>
          </a:p>
          <a:p>
            <a:pPr>
              <a:spcBef>
                <a:spcPts val="600"/>
              </a:spcBef>
            </a:pPr>
            <a:endParaRPr lang="en-US" altLang="en-US" sz="2400" b="1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</a:pPr>
            <a:r>
              <a:rPr lang="en-US" altLang="en-US" sz="2400"/>
              <a:t>What does it compare?</a:t>
            </a:r>
          </a:p>
          <a:p>
            <a:pPr lvl="1">
              <a:spcBef>
                <a:spcPts val="600"/>
              </a:spcBef>
            </a:pPr>
            <a:r>
              <a:rPr lang="en-US" altLang="en-US" sz="2400"/>
              <a:t>Percent of students in an ethnic group who have referrals compared to the percent of students in </a:t>
            </a:r>
            <a:r>
              <a:rPr lang="en-US" altLang="en-US" sz="2400" u="sng"/>
              <a:t>other</a:t>
            </a:r>
            <a:r>
              <a:rPr lang="en-US" altLang="en-US" sz="2400"/>
              <a:t> ethnic groups who have referrals.</a:t>
            </a:r>
          </a:p>
          <a:p>
            <a:pPr>
              <a:spcBef>
                <a:spcPts val="600"/>
              </a:spcBef>
            </a:pPr>
            <a:r>
              <a:rPr lang="en-US" altLang="en-US" sz="2400" b="1">
                <a:solidFill>
                  <a:srgbClr val="222268"/>
                </a:solidFill>
              </a:rPr>
              <a:t>Value?</a:t>
            </a:r>
          </a:p>
          <a:p>
            <a:pPr lvl="1">
              <a:spcBef>
                <a:spcPts val="600"/>
              </a:spcBef>
            </a:pPr>
            <a:r>
              <a:rPr lang="en-US" altLang="en-US" sz="2400" b="1">
                <a:solidFill>
                  <a:srgbClr val="222268"/>
                </a:solidFill>
              </a:rPr>
              <a:t>Helps compare rates of referrals across groups</a:t>
            </a:r>
          </a:p>
          <a:p>
            <a:pPr lvl="1">
              <a:spcBef>
                <a:spcPts val="600"/>
              </a:spcBef>
            </a:pPr>
            <a:r>
              <a:rPr lang="en-US" altLang="en-US" sz="2400" b="1">
                <a:solidFill>
                  <a:srgbClr val="222268"/>
                </a:solidFill>
              </a:rPr>
              <a:t>Helps identify ethnic groups that may be disproportionate</a:t>
            </a:r>
          </a:p>
          <a:p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7BD6AB6-4C38-46B7-83E0-00A19CF7B3C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5440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36538" indent="-236538">
              <a:buFontTx/>
              <a:buAutoNum type="arabicPeriod"/>
            </a:pPr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A04C03D-F704-4B24-B4B0-FAF743D7B582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059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begin read, go to PBIS.org and show where all of the articles are located.</a:t>
            </a:r>
            <a:r>
              <a:rPr lang="en-US" baseline="0" dirty="0"/>
              <a:t>  This first article is just to begin the conversation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687039-CB04-4395-B406-0C23641BBF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49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bis.org/school/equity-pbis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../Module%208%20Bully%20Prevention/Bully%20Prevention%20within%20PBIS.pptx" TargetMode="External"/><Relationship Id="rId3" Type="http://schemas.openxmlformats.org/officeDocument/2006/relationships/hyperlink" Target="../Module%203%20Behavioral%20Expectations/Module%203%20%20Behavioral%20Expectations.pptx" TargetMode="External"/><Relationship Id="rId7" Type="http://schemas.openxmlformats.org/officeDocument/2006/relationships/hyperlink" Target="../Module%207%20Data%20Systems/Data%20Systems%20within%20PBIS.pptx" TargetMode="External"/><Relationship Id="rId2" Type="http://schemas.openxmlformats.org/officeDocument/2006/relationships/hyperlink" Target="../Module%205%20Consequences%20for%20Prob%20Behavior/Module%205%20Consequences%20for%20Problem%20Behavior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Module%206%20Classroom%20Systems/Classroom%20Systems.pptx" TargetMode="External"/><Relationship Id="rId5" Type="http://schemas.openxmlformats.org/officeDocument/2006/relationships/hyperlink" Target="../Module%202%20Teams/Module%202-%20Teams.pptx" TargetMode="External"/><Relationship Id="rId4" Type="http://schemas.openxmlformats.org/officeDocument/2006/relationships/hyperlink" Target="../Module%204%20Recognition%20and%20Reward/Module%204%20Recognition%20and%20Reward%20Systems.pptx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4.jpeg"/><Relationship Id="rId7" Type="http://schemas.openxmlformats.org/officeDocument/2006/relationships/image" Target="../media/image5.jpeg"/><Relationship Id="rId2" Type="http://schemas.openxmlformats.org/officeDocument/2006/relationships/hyperlink" Target="http://transitionleicester.files.wordpress.com/2011/04/consensus_hands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.org/school/equity-pbi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35423" y="3703320"/>
            <a:ext cx="4072411" cy="22860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8000" dirty="0">
                <a:solidFill>
                  <a:srgbClr val="002060"/>
                </a:solidFill>
                <a:latin typeface="Berlin Sans FB" panose="020E0602020502020306" pitchFamily="34" charset="0"/>
              </a:rPr>
              <a:t>PBIS and Equity in </a:t>
            </a:r>
            <a:br>
              <a:rPr lang="en-US" sz="8000" dirty="0">
                <a:solidFill>
                  <a:srgbClr val="002060"/>
                </a:solidFill>
                <a:latin typeface="Berlin Sans FB" panose="020E0602020502020306" pitchFamily="34" charset="0"/>
              </a:rPr>
            </a:br>
            <a:r>
              <a:rPr lang="en-US" sz="8000" dirty="0">
                <a:solidFill>
                  <a:srgbClr val="002060"/>
                </a:solidFill>
                <a:latin typeface="Berlin Sans FB" panose="020E0602020502020306" pitchFamily="34" charset="0"/>
              </a:rPr>
              <a:t>Education</a:t>
            </a:r>
            <a:r>
              <a:rPr lang="en-US" dirty="0"/>
              <a:t>	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>
          <a:xfrm>
            <a:off x="4569457" y="1074420"/>
            <a:ext cx="7147156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To </a:t>
            </a:r>
            <a:r>
              <a:rPr lang="en-US" altLang="en-US" sz="4000" b="1" dirty="0">
                <a:solidFill>
                  <a:srgbClr val="002060"/>
                </a:solidFill>
                <a:latin typeface="Berlin Sans FB" panose="020E0602020502020306" pitchFamily="34" charset="0"/>
              </a:rPr>
              <a:t>ensure</a:t>
            </a:r>
            <a:r>
              <a:rPr lang="en-US" altLang="en-US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 an equitable education for all students, there is a need for school teams to </a:t>
            </a:r>
            <a:r>
              <a:rPr lang="en-US" altLang="en-US" sz="4000" b="1" dirty="0">
                <a:solidFill>
                  <a:srgbClr val="002060"/>
                </a:solidFill>
                <a:latin typeface="Berlin Sans FB" panose="020E0602020502020306" pitchFamily="34" charset="0"/>
              </a:rPr>
              <a:t>review their data </a:t>
            </a:r>
            <a:r>
              <a:rPr lang="en-US" altLang="en-US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informing whether implementation of PBIS has </a:t>
            </a:r>
            <a:r>
              <a:rPr lang="en-US" altLang="en-US" sz="4000" b="1" dirty="0">
                <a:solidFill>
                  <a:srgbClr val="002060"/>
                </a:solidFill>
                <a:latin typeface="Berlin Sans FB" panose="020E0602020502020306" pitchFamily="34" charset="0"/>
              </a:rPr>
              <a:t>improved the outcomes </a:t>
            </a:r>
            <a:r>
              <a:rPr lang="en-US" altLang="en-US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for </a:t>
            </a:r>
            <a:r>
              <a:rPr lang="en-US" altLang="en-US" sz="4000" b="1" dirty="0">
                <a:solidFill>
                  <a:srgbClr val="002060"/>
                </a:solidFill>
                <a:latin typeface="Berlin Sans FB" panose="020E0602020502020306" pitchFamily="34" charset="0"/>
              </a:rPr>
              <a:t>each</a:t>
            </a:r>
            <a:r>
              <a:rPr lang="en-US" altLang="en-US" sz="4000" dirty="0">
                <a:solidFill>
                  <a:srgbClr val="002060"/>
                </a:solidFill>
                <a:latin typeface="Berlin Sans FB" panose="020E0602020502020306" pitchFamily="34" charset="0"/>
              </a:rPr>
              <a:t> racial/ethnic minority group. </a:t>
            </a:r>
          </a:p>
          <a:p>
            <a:pPr marL="0" indent="0"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(McIntosh, </a:t>
            </a:r>
            <a:r>
              <a:rPr lang="en-US" altLang="en-US" sz="2400" dirty="0" err="1">
                <a:solidFill>
                  <a:schemeClr val="tx1"/>
                </a:solidFill>
              </a:rPr>
              <a:t>Eliason</a:t>
            </a:r>
            <a:r>
              <a:rPr lang="en-US" altLang="en-US" sz="2400" dirty="0">
                <a:solidFill>
                  <a:schemeClr val="tx1"/>
                </a:solidFill>
              </a:rPr>
              <a:t>, Horner, &amp; May, 2013)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45251" y="5766171"/>
            <a:ext cx="4148190" cy="3379124"/>
          </a:xfrm>
        </p:spPr>
        <p:txBody>
          <a:bodyPr>
            <a:normAutofit/>
          </a:bodyPr>
          <a:lstStyle/>
          <a:p>
            <a:r>
              <a:rPr lang="en-US" sz="2000" dirty="0"/>
              <a:t>Facilitators: </a:t>
            </a:r>
          </a:p>
          <a:p>
            <a:r>
              <a:rPr lang="en-US" sz="2000" dirty="0"/>
              <a:t>Barbara Kelley and Cristy Clouse</a:t>
            </a:r>
          </a:p>
        </p:txBody>
      </p:sp>
      <p:grpSp>
        <p:nvGrpSpPr>
          <p:cNvPr id="54276" name="Group 14"/>
          <p:cNvGrpSpPr>
            <a:grpSpLocks/>
          </p:cNvGrpSpPr>
          <p:nvPr/>
        </p:nvGrpSpPr>
        <p:grpSpPr bwMode="auto">
          <a:xfrm>
            <a:off x="497854" y="175613"/>
            <a:ext cx="3143892" cy="2573643"/>
            <a:chOff x="5503865" y="4411659"/>
            <a:chExt cx="1970083" cy="1846265"/>
          </a:xfrm>
        </p:grpSpPr>
        <p:pic>
          <p:nvPicPr>
            <p:cNvPr id="54277" name="Picture 6" descr="http://t3.gstatic.com/images?q=tbn:ANd9GcTW77PZd7PTR-3Jzp8QlsOXUa0QPFxmYJ9JFTynutefN1RulPCR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3865" y="4873989"/>
              <a:ext cx="705907" cy="79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8" name="Picture 7" descr="http://cdn2.www.babble.com/wp-content/uploads/2011/05/black_student-300x300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85"/>
            <a:stretch>
              <a:fillRect/>
            </a:stretch>
          </p:blipFill>
          <p:spPr bwMode="auto">
            <a:xfrm>
              <a:off x="6315102" y="4411659"/>
              <a:ext cx="808466" cy="79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9" name="Picture 14" descr="http://urbanparentingmagazine.com/wp-content/uploads/2013/08/92a76_black-female-african-american-student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26" r="28786" b="37173"/>
            <a:stretch>
              <a:fillRect/>
            </a:stretch>
          </p:blipFill>
          <p:spPr bwMode="auto">
            <a:xfrm>
              <a:off x="6589769" y="5060381"/>
              <a:ext cx="884179" cy="79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0" name="Picture 10" descr="http://arcadiasbest.com/wp-content/uploads/EmilyZheng1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90" t="8424" r="16055" b="16476"/>
            <a:stretch>
              <a:fillRect/>
            </a:stretch>
          </p:blipFill>
          <p:spPr bwMode="auto">
            <a:xfrm>
              <a:off x="5855204" y="4411659"/>
              <a:ext cx="621618" cy="79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1" name="Picture 2" descr="http://www.sri.com/sites/default/files/imagecache/slide_home_main/project/slides/ctl_project_stratlearn_490x356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01"/>
            <a:stretch>
              <a:fillRect/>
            </a:stretch>
          </p:blipFill>
          <p:spPr bwMode="auto">
            <a:xfrm>
              <a:off x="6209763" y="5459562"/>
              <a:ext cx="752011" cy="79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2" name="Picture 8" descr="http://www.theparentreport.com/wp-content/uploads/2012/07/1012140848_MSstudents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12" t="5423" r="8076" b="16277"/>
            <a:stretch>
              <a:fillRect/>
            </a:stretch>
          </p:blipFill>
          <p:spPr bwMode="auto">
            <a:xfrm>
              <a:off x="5831988" y="5395746"/>
              <a:ext cx="531174" cy="79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919275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3" y="3640894"/>
            <a:ext cx="4840833" cy="256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8" name="Picture 2" descr="C:\Users\cclouse\AppData\Local\Microsoft\Windows\Temporary Internet Files\Content.IE5\W2ZXF0JU\MC900439586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038" y="-226646"/>
            <a:ext cx="7348467" cy="721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21" descr="http://www.kaganonline.com/images/freearticles/inside_outside_circl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362" y="1853023"/>
            <a:ext cx="3957637" cy="328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40958" y="440952"/>
            <a:ext cx="8990265" cy="912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6600" dirty="0">
                <a:solidFill>
                  <a:schemeClr val="tx1"/>
                </a:solidFill>
              </a:rPr>
              <a:t>Inside Outside </a:t>
            </a:r>
          </a:p>
          <a:p>
            <a:pPr>
              <a:defRPr/>
            </a:pPr>
            <a:r>
              <a:rPr lang="en-US" sz="6600" dirty="0">
                <a:solidFill>
                  <a:schemeClr val="tx1"/>
                </a:solidFill>
              </a:rPr>
              <a:t>Circle</a:t>
            </a:r>
          </a:p>
        </p:txBody>
      </p:sp>
      <p:sp>
        <p:nvSpPr>
          <p:cNvPr id="55303" name="Rectangle 2"/>
          <p:cNvSpPr>
            <a:spLocks noChangeArrowheads="1"/>
          </p:cNvSpPr>
          <p:nvPr/>
        </p:nvSpPr>
        <p:spPr bwMode="auto">
          <a:xfrm>
            <a:off x="433913" y="1757230"/>
            <a:ext cx="4873878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rlin Sans FB" panose="020E0602020502020306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i="1" dirty="0">
                <a:ea typeface="MS PGothic" panose="020B0600070205080204" pitchFamily="34" charset="-128"/>
              </a:rPr>
              <a:t>Processing Activity </a:t>
            </a:r>
            <a:endParaRPr lang="en-US" altLang="en-US" sz="3600" dirty="0">
              <a:ea typeface="MS PGothic" panose="020B060007020508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5184760" y="854504"/>
            <a:ext cx="1725612" cy="1504950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5" name="TextBox 9"/>
          <p:cNvSpPr txBox="1">
            <a:spLocks noChangeArrowheads="1"/>
          </p:cNvSpPr>
          <p:nvPr/>
        </p:nvSpPr>
        <p:spPr bwMode="auto">
          <a:xfrm>
            <a:off x="5430822" y="989670"/>
            <a:ext cx="12334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rlin Sans FB" panose="020E0602020502020306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Teach </a:t>
            </a:r>
            <a:r>
              <a:rPr lang="en-US" altLang="en-US" sz="1600" dirty="0">
                <a:solidFill>
                  <a:schemeClr val="bg1"/>
                </a:solidFill>
              </a:rPr>
              <a:t>neutralizing</a:t>
            </a:r>
            <a:r>
              <a:rPr lang="en-US" altLang="en-US" sz="1800" dirty="0">
                <a:solidFill>
                  <a:schemeClr val="bg1"/>
                </a:solidFill>
              </a:rPr>
              <a:t> routines for VDP’s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4298950" y="3691082"/>
            <a:ext cx="1725613" cy="1504950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07" name="TextBox 8"/>
          <p:cNvSpPr txBox="1">
            <a:spLocks noChangeArrowheads="1"/>
          </p:cNvSpPr>
          <p:nvPr/>
        </p:nvSpPr>
        <p:spPr bwMode="auto">
          <a:xfrm>
            <a:off x="4425142" y="3734233"/>
            <a:ext cx="15192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rlin Sans FB" panose="020E0602020502020306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Develop policies with accountability for Disciplinary Equity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10325894" y="120386"/>
            <a:ext cx="1725612" cy="1504950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Effective Instruction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10194095" y="4697057"/>
            <a:ext cx="1725613" cy="1504950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School-wide</a:t>
            </a:r>
          </a:p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PBIS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6134860" y="5353050"/>
            <a:ext cx="1725612" cy="1504950"/>
          </a:xfrm>
          <a:prstGeom prst="flowChartConnector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311" name="TextBox 6"/>
          <p:cNvSpPr txBox="1">
            <a:spLocks noChangeArrowheads="1"/>
          </p:cNvSpPr>
          <p:nvPr/>
        </p:nvSpPr>
        <p:spPr bwMode="auto">
          <a:xfrm>
            <a:off x="6299959" y="5523231"/>
            <a:ext cx="1511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rlin Sans FB" panose="020E0602020502020306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Collect, Use, Report Disaggregated Discipline data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2672" y="3392601"/>
            <a:ext cx="3961341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Clr>
                <a:srgbClr val="EEECE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0000"/>
                </a:solidFill>
                <a:hlinkClick r:id="rId6"/>
              </a:rPr>
              <a:t>http://www.pbis.org/school/equity-pbis</a:t>
            </a:r>
            <a:r>
              <a:rPr lang="en-US" altLang="en-US" dirty="0">
                <a:solidFill>
                  <a:srgbClr val="000000"/>
                </a:solidFill>
              </a:rPr>
              <a:t>  </a:t>
            </a:r>
            <a:endParaRPr lang="en-CA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30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5305" grpId="0"/>
      <p:bldP spid="16" grpId="0" animBg="1"/>
      <p:bldP spid="55307" grpId="0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1335088" y="2551954"/>
            <a:ext cx="10588446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6000" b="1" dirty="0">
                <a:solidFill>
                  <a:srgbClr val="006666"/>
                </a:solidFill>
              </a:rPr>
              <a:t>Explicit</a:t>
            </a:r>
            <a:r>
              <a:rPr lang="en-US" altLang="en-US" sz="4000" b="1" dirty="0">
                <a:solidFill>
                  <a:srgbClr val="006666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en-US" sz="3600" dirty="0"/>
              <a:t>Conscious belief that some groups aspire to desirable traits more than others</a:t>
            </a:r>
          </a:p>
          <a:p>
            <a:pPr marL="0" indent="0">
              <a:buNone/>
            </a:pPr>
            <a:r>
              <a:rPr lang="en-US" altLang="en-US" sz="6000" b="1" dirty="0">
                <a:solidFill>
                  <a:srgbClr val="008A3E"/>
                </a:solidFill>
              </a:rPr>
              <a:t>Implicit</a:t>
            </a:r>
            <a:r>
              <a:rPr lang="en-US" altLang="en-US" sz="4000" b="1" dirty="0">
                <a:solidFill>
                  <a:srgbClr val="008A3E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en-US" sz="3600" dirty="0"/>
              <a:t>Unconscious associations regarding some groups</a:t>
            </a:r>
          </a:p>
        </p:txBody>
      </p:sp>
      <p:pic>
        <p:nvPicPr>
          <p:cNvPr id="573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101"/>
            <a:ext cx="9144000" cy="250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4044" y="2470928"/>
            <a:ext cx="1808918" cy="90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72" y="4674965"/>
            <a:ext cx="1808918" cy="90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54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78723" y="-263656"/>
            <a:ext cx="12062813" cy="1143000"/>
          </a:xfrm>
        </p:spPr>
        <p:txBody>
          <a:bodyPr/>
          <a:lstStyle/>
          <a:p>
            <a:pPr algn="ctr"/>
            <a:r>
              <a:rPr lang="en-US" altLang="en-US" dirty="0">
                <a:latin typeface="Berlin Sans FB" panose="020E0602020502020306" pitchFamily="34" charset="0"/>
              </a:rPr>
              <a:t>Multidimensional View</a:t>
            </a:r>
            <a:endParaRPr lang="en-US" altLang="en-US" dirty="0"/>
          </a:p>
        </p:txBody>
      </p:sp>
      <p:pic>
        <p:nvPicPr>
          <p:cNvPr id="583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5913"/>
            <a:ext cx="12141536" cy="5257800"/>
          </a:xfrm>
        </p:spPr>
      </p:pic>
      <p:pic>
        <p:nvPicPr>
          <p:cNvPr id="5837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312" y="950860"/>
            <a:ext cx="2625375" cy="131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645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503828" y="201824"/>
            <a:ext cx="10058400" cy="1450757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  <a:latin typeface="Berlin Sans FB" panose="020E0602020502020306" pitchFamily="34" charset="0"/>
              </a:rPr>
              <a:t>Reduce the Effects of</a:t>
            </a:r>
            <a:br>
              <a:rPr lang="en-US" altLang="en-US" dirty="0">
                <a:latin typeface="Berlin Sans FB" panose="020E0602020502020306" pitchFamily="34" charset="0"/>
              </a:rPr>
            </a:br>
            <a:r>
              <a:rPr lang="en-US" altLang="en-US" dirty="0">
                <a:solidFill>
                  <a:srgbClr val="C00000"/>
                </a:solidFill>
                <a:latin typeface="Berlin Sans FB" panose="020E0602020502020306" pitchFamily="34" charset="0"/>
              </a:rPr>
              <a:t>Implicit Bias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732731" y="1860550"/>
            <a:ext cx="10179744" cy="49974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en-US" sz="2800" b="1" dirty="0">
                <a:solidFill>
                  <a:srgbClr val="C00000"/>
                </a:solidFill>
              </a:rPr>
              <a:t>Reduce ambiguity </a:t>
            </a:r>
            <a:r>
              <a:rPr lang="en-US" altLang="en-US" sz="2800" dirty="0"/>
              <a:t>in ODR definitions and behavior referral process</a:t>
            </a:r>
          </a:p>
          <a:p>
            <a:pPr marL="457200" lvl="1" indent="0">
              <a:buNone/>
              <a:defRPr/>
            </a:pPr>
            <a:r>
              <a:rPr lang="en-US" altLang="en-US" sz="2400" dirty="0"/>
              <a:t>Clear definitions of problem behavior</a:t>
            </a:r>
          </a:p>
          <a:p>
            <a:pPr marL="457200" lvl="1" indent="0">
              <a:buNone/>
              <a:defRPr/>
            </a:pPr>
            <a:r>
              <a:rPr lang="en-US" altLang="en-US" sz="2400" dirty="0"/>
              <a:t>Clear guidelines for staff vs. teacher managed behaviors</a:t>
            </a:r>
          </a:p>
          <a:p>
            <a:pPr marL="0" indent="0">
              <a:buNone/>
              <a:defRPr/>
            </a:pPr>
            <a:r>
              <a:rPr lang="en-US" altLang="en-US" sz="2800" dirty="0"/>
              <a:t>Identify </a:t>
            </a:r>
            <a:r>
              <a:rPr lang="en-US" altLang="en-US" sz="2800" u="sng" dirty="0"/>
              <a:t>specific</a:t>
            </a:r>
            <a:r>
              <a:rPr lang="en-US" altLang="en-US" sz="2800" dirty="0"/>
              <a:t> </a:t>
            </a:r>
            <a:r>
              <a:rPr lang="en-US" altLang="en-US" sz="2800" b="1" dirty="0">
                <a:solidFill>
                  <a:srgbClr val="C00000"/>
                </a:solidFill>
              </a:rPr>
              <a:t>vulnerable decision points</a:t>
            </a:r>
            <a:endParaRPr lang="en-US" altLang="en-US" sz="2800" dirty="0"/>
          </a:p>
          <a:p>
            <a:pPr marL="457200" lvl="1" indent="0">
              <a:buNone/>
              <a:defRPr/>
            </a:pPr>
            <a:r>
              <a:rPr lang="en-US" altLang="en-US" sz="2400" dirty="0"/>
              <a:t>National Data</a:t>
            </a:r>
          </a:p>
          <a:p>
            <a:pPr marL="457200" lvl="1" indent="0">
              <a:buNone/>
              <a:defRPr/>
            </a:pPr>
            <a:r>
              <a:rPr lang="en-US" altLang="en-US" sz="2400" dirty="0"/>
              <a:t>Local (district or school)</a:t>
            </a:r>
          </a:p>
          <a:p>
            <a:pPr marL="0" indent="0">
              <a:buNone/>
              <a:defRPr/>
            </a:pPr>
            <a:r>
              <a:rPr lang="en-US" altLang="en-US" sz="2800" dirty="0"/>
              <a:t>Teach a </a:t>
            </a:r>
            <a:r>
              <a:rPr lang="en-US" altLang="en-US" sz="2800" b="1" dirty="0">
                <a:solidFill>
                  <a:srgbClr val="C00000"/>
                </a:solidFill>
              </a:rPr>
              <a:t>neutralizing routine</a:t>
            </a:r>
          </a:p>
          <a:p>
            <a:pPr marL="457200" lvl="1" indent="0">
              <a:buNone/>
              <a:defRPr/>
            </a:pPr>
            <a:r>
              <a:rPr lang="en-US" altLang="en-US" sz="2400" dirty="0"/>
              <a:t>Self-Assess presence of VDP</a:t>
            </a:r>
            <a:endParaRPr lang="en-US" altLang="en-US" sz="2400" b="1" dirty="0"/>
          </a:p>
          <a:p>
            <a:pPr marL="457200" lvl="1" indent="0">
              <a:buNone/>
              <a:defRPr/>
            </a:pPr>
            <a:r>
              <a:rPr lang="en-US" altLang="en-US" sz="2400" dirty="0"/>
              <a:t>Use alternative response</a:t>
            </a:r>
          </a:p>
          <a:p>
            <a:pPr>
              <a:defRPr/>
            </a:pPr>
            <a:endParaRPr lang="en-US" altLang="en-US" dirty="0"/>
          </a:p>
        </p:txBody>
      </p:sp>
      <p:pic>
        <p:nvPicPr>
          <p:cNvPr id="593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310" y="201824"/>
            <a:ext cx="1658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67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950733" y="461059"/>
            <a:ext cx="11832699" cy="1143000"/>
          </a:xfrm>
        </p:spPr>
        <p:txBody>
          <a:bodyPr>
            <a:noAutofit/>
          </a:bodyPr>
          <a:lstStyle/>
          <a:p>
            <a:r>
              <a:rPr lang="en-US" alt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What is a </a:t>
            </a:r>
            <a:br>
              <a:rPr lang="en-US" alt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alt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Vulnerable Decision Point (VDP)?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altLang="en-US" sz="4400" dirty="0"/>
              <a:t>A specific decision that is more vulnerable to effects of implicit bias.</a:t>
            </a:r>
          </a:p>
          <a:p>
            <a:pPr marL="0" indent="0">
              <a:buNone/>
            </a:pPr>
            <a:endParaRPr lang="en-US" altLang="en-US" sz="1100" dirty="0"/>
          </a:p>
          <a:p>
            <a:pPr marL="0" indent="0">
              <a:buNone/>
            </a:pPr>
            <a:r>
              <a:rPr lang="en-US" altLang="en-US" sz="4400" dirty="0"/>
              <a:t>Two parts: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4400" dirty="0">
                <a:solidFill>
                  <a:srgbClr val="006666"/>
                </a:solidFill>
              </a:rPr>
              <a:t>Elements of the situation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altLang="en-US" sz="4400" dirty="0">
                <a:solidFill>
                  <a:srgbClr val="006666"/>
                </a:solidFill>
              </a:rPr>
              <a:t>The person’s decision state (internal state)</a:t>
            </a:r>
          </a:p>
        </p:txBody>
      </p:sp>
    </p:spTree>
    <p:extLst>
      <p:ext uri="{BB962C8B-B14F-4D97-AF65-F5344CB8AC3E}">
        <p14:creationId xmlns:p14="http://schemas.microsoft.com/office/powerpoint/2010/main" val="4080481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885333" y="1031445"/>
            <a:ext cx="10058400" cy="1450757"/>
          </a:xfrm>
        </p:spPr>
        <p:txBody>
          <a:bodyPr>
            <a:noAutofit/>
          </a:bodyPr>
          <a:lstStyle/>
          <a:p>
            <a:r>
              <a:rPr lang="en-US" altLang="en-US" sz="8800" dirty="0">
                <a:solidFill>
                  <a:schemeClr val="tx1"/>
                </a:solidFill>
                <a:latin typeface="Berlin Sans FB" panose="020E0602020502020306" pitchFamily="34" charset="0"/>
              </a:rPr>
              <a:t>Options for Identifying VDP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968900" y="2626910"/>
            <a:ext cx="10815354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altLang="en-US" sz="4800" dirty="0"/>
              <a:t>Drill down  ODR/Suspension/Expulsion Decisions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4800" dirty="0"/>
              <a:t>Identify VDP’s through National data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altLang="en-US" sz="4800" dirty="0"/>
              <a:t>Use School or District Data</a:t>
            </a:r>
          </a:p>
        </p:txBody>
      </p:sp>
    </p:spTree>
    <p:extLst>
      <p:ext uri="{BB962C8B-B14F-4D97-AF65-F5344CB8AC3E}">
        <p14:creationId xmlns:p14="http://schemas.microsoft.com/office/powerpoint/2010/main" val="25909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  <a:t>VDP DRILL DOWN FROM DISCIPLINE DATA</a:t>
            </a:r>
          </a:p>
        </p:txBody>
      </p:sp>
      <p:sp>
        <p:nvSpPr>
          <p:cNvPr id="62467" name="Content Placeholder 4"/>
          <p:cNvSpPr>
            <a:spLocks noGrp="1"/>
          </p:cNvSpPr>
          <p:nvPr>
            <p:ph idx="1"/>
          </p:nvPr>
        </p:nvSpPr>
        <p:spPr>
          <a:xfrm>
            <a:off x="1285550" y="1811212"/>
            <a:ext cx="8964612" cy="5180012"/>
          </a:xfrm>
        </p:spPr>
        <p:txBody>
          <a:bodyPr/>
          <a:lstStyle/>
          <a:p>
            <a:r>
              <a:rPr lang="en-US" altLang="en-US" sz="3200" dirty="0">
                <a:solidFill>
                  <a:srgbClr val="002060"/>
                </a:solidFill>
              </a:rPr>
              <a:t>School determine Disproportionality as a Red Flag</a:t>
            </a:r>
          </a:p>
          <a:p>
            <a:r>
              <a:rPr lang="en-US" altLang="en-US" sz="3200" dirty="0">
                <a:solidFill>
                  <a:srgbClr val="002060"/>
                </a:solidFill>
              </a:rPr>
              <a:t>Drill down race/ethnicity (Who) data by</a:t>
            </a:r>
          </a:p>
          <a:p>
            <a:pPr lvl="1"/>
            <a:r>
              <a:rPr lang="en-US" altLang="en-US" sz="3200" dirty="0">
                <a:solidFill>
                  <a:schemeClr val="accent2"/>
                </a:solidFill>
              </a:rPr>
              <a:t>What</a:t>
            </a:r>
          </a:p>
          <a:p>
            <a:pPr lvl="1"/>
            <a:r>
              <a:rPr lang="en-US" altLang="en-US" sz="3200" dirty="0">
                <a:solidFill>
                  <a:schemeClr val="accent2"/>
                </a:solidFill>
              </a:rPr>
              <a:t>Where</a:t>
            </a:r>
          </a:p>
          <a:p>
            <a:pPr lvl="1"/>
            <a:r>
              <a:rPr lang="en-US" altLang="en-US" sz="3200" dirty="0">
                <a:solidFill>
                  <a:schemeClr val="accent2"/>
                </a:solidFill>
              </a:rPr>
              <a:t>When</a:t>
            </a:r>
          </a:p>
          <a:p>
            <a:pPr lvl="1"/>
            <a:r>
              <a:rPr lang="en-US" altLang="en-US" sz="3200" dirty="0">
                <a:solidFill>
                  <a:schemeClr val="accent2"/>
                </a:solidFill>
              </a:rPr>
              <a:t>Who (gender specific)</a:t>
            </a:r>
          </a:p>
          <a:p>
            <a:pPr lvl="1"/>
            <a:r>
              <a:rPr lang="en-US" altLang="en-US" sz="3200" dirty="0">
                <a:solidFill>
                  <a:schemeClr val="accent2"/>
                </a:solidFill>
              </a:rPr>
              <a:t>Why (perceived motivation)</a:t>
            </a:r>
          </a:p>
          <a:p>
            <a:r>
              <a:rPr lang="en-US" altLang="en-US" sz="3200" dirty="0">
                <a:solidFill>
                  <a:srgbClr val="002060"/>
                </a:solidFill>
              </a:rPr>
              <a:t>May identify multiple VDP’s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9988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042780" y="-446128"/>
            <a:ext cx="10058400" cy="1450757"/>
          </a:xfrm>
        </p:spPr>
        <p:txBody>
          <a:bodyPr>
            <a:normAutofit/>
          </a:bodyPr>
          <a:lstStyle/>
          <a:p>
            <a:r>
              <a:rPr lang="en-US" altLang="en-US" sz="6600" dirty="0">
                <a:solidFill>
                  <a:schemeClr val="tx1"/>
                </a:solidFill>
                <a:latin typeface="Berlin Sans FB" panose="020E0602020502020306" pitchFamily="34" charset="0"/>
              </a:rPr>
              <a:t>VDP’s from National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734" y="1508893"/>
            <a:ext cx="9617222" cy="45259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/>
              <a:t>Subjective Problem Behavior</a:t>
            </a:r>
          </a:p>
          <a:p>
            <a:pPr lvl="1">
              <a:defRPr/>
            </a:pPr>
            <a:r>
              <a:rPr lang="en-US" sz="4000" dirty="0"/>
              <a:t>Defiance, Disrespect, Disruption</a:t>
            </a:r>
          </a:p>
          <a:p>
            <a:pPr lvl="1">
              <a:defRPr/>
            </a:pPr>
            <a:r>
              <a:rPr lang="en-US" sz="4000" dirty="0"/>
              <a:t>Major (office managed) vs. Minor (teacher managed)</a:t>
            </a:r>
          </a:p>
          <a:p>
            <a:pPr>
              <a:defRPr/>
            </a:pPr>
            <a:r>
              <a:rPr lang="en-US" sz="4000" dirty="0"/>
              <a:t>Afternoons</a:t>
            </a:r>
          </a:p>
          <a:p>
            <a:pPr>
              <a:defRPr/>
            </a:pPr>
            <a:r>
              <a:rPr lang="en-US" sz="4000" dirty="0"/>
              <a:t>Classrooms</a:t>
            </a:r>
          </a:p>
        </p:txBody>
      </p:sp>
      <p:sp>
        <p:nvSpPr>
          <p:cNvPr id="67588" name="TextBox 3"/>
          <p:cNvSpPr txBox="1">
            <a:spLocks noChangeArrowheads="1"/>
          </p:cNvSpPr>
          <p:nvPr/>
        </p:nvSpPr>
        <p:spPr bwMode="auto">
          <a:xfrm rot="19737569">
            <a:off x="8638282" y="1273085"/>
            <a:ext cx="2774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rlin Sans FB" panose="020E0602020502020306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2060"/>
                </a:solidFill>
              </a:rPr>
              <a:t>AMBIGUITY</a:t>
            </a:r>
          </a:p>
        </p:txBody>
      </p:sp>
      <p:sp>
        <p:nvSpPr>
          <p:cNvPr id="67589" name="TextBox 4"/>
          <p:cNvSpPr txBox="1">
            <a:spLocks noChangeArrowheads="1"/>
          </p:cNvSpPr>
          <p:nvPr/>
        </p:nvSpPr>
        <p:spPr bwMode="auto">
          <a:xfrm rot="19992102">
            <a:off x="4173350" y="3946604"/>
            <a:ext cx="28908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rlin Sans FB" panose="020E0602020502020306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6666"/>
                </a:solidFill>
              </a:rPr>
              <a:t>FATIGUE</a:t>
            </a:r>
          </a:p>
        </p:txBody>
      </p:sp>
      <p:sp>
        <p:nvSpPr>
          <p:cNvPr id="67590" name="TextBox 6"/>
          <p:cNvSpPr txBox="1">
            <a:spLocks noChangeArrowheads="1"/>
          </p:cNvSpPr>
          <p:nvPr/>
        </p:nvSpPr>
        <p:spPr bwMode="auto">
          <a:xfrm rot="19876507">
            <a:off x="7136832" y="3768106"/>
            <a:ext cx="397033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rlin Sans FB" panose="020E0602020502020306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70C0"/>
                </a:solidFill>
              </a:rPr>
              <a:t>DEMANDS? RELEVANCE? REALTIONSHIP? </a:t>
            </a:r>
          </a:p>
        </p:txBody>
      </p:sp>
    </p:spTree>
    <p:extLst>
      <p:ext uri="{BB962C8B-B14F-4D97-AF65-F5344CB8AC3E}">
        <p14:creationId xmlns:p14="http://schemas.microsoft.com/office/powerpoint/2010/main" val="142917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/>
      <p:bldP spid="67589" grpId="0"/>
      <p:bldP spid="675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557118" y="286603"/>
            <a:ext cx="11426972" cy="1450757"/>
          </a:xfrm>
        </p:spPr>
        <p:txBody>
          <a:bodyPr>
            <a:noAutofit/>
          </a:bodyPr>
          <a:lstStyle/>
          <a:p>
            <a:r>
              <a:rPr lang="en-US" altLang="en-US" sz="5400" dirty="0">
                <a:solidFill>
                  <a:srgbClr val="002060"/>
                </a:solidFill>
                <a:latin typeface="Berlin Sans FB" panose="020E0602020502020306" pitchFamily="34" charset="0"/>
              </a:rPr>
              <a:t>TWO STEP </a:t>
            </a:r>
            <a:br>
              <a:rPr lang="en-US" alt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alt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NEUTRALIZING ROUTINES FOR STAFF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72339" y="2187596"/>
            <a:ext cx="11330082" cy="4852988"/>
          </a:xfrm>
        </p:spPr>
        <p:txBody>
          <a:bodyPr/>
          <a:lstStyle/>
          <a:p>
            <a:r>
              <a:rPr lang="en-US" altLang="en-US" sz="4000" dirty="0">
                <a:solidFill>
                  <a:srgbClr val="002060"/>
                </a:solidFill>
              </a:rPr>
              <a:t>1. When you see the problem behavior stop and ask yourself:</a:t>
            </a:r>
          </a:p>
          <a:p>
            <a:pPr lvl="1"/>
            <a:r>
              <a:rPr lang="en-US" altLang="en-US" sz="4000" dirty="0">
                <a:solidFill>
                  <a:schemeClr val="accent2"/>
                </a:solidFill>
              </a:rPr>
              <a:t>I</a:t>
            </a:r>
            <a:r>
              <a:rPr lang="en-US" altLang="en-US" sz="3600" dirty="0">
                <a:solidFill>
                  <a:schemeClr val="accent2"/>
                </a:solidFill>
              </a:rPr>
              <a:t>s this a VDP?</a:t>
            </a:r>
          </a:p>
          <a:p>
            <a:pPr lvl="2"/>
            <a:r>
              <a:rPr lang="en-US" altLang="en-US" sz="3200" dirty="0">
                <a:solidFill>
                  <a:schemeClr val="accent2"/>
                </a:solidFill>
              </a:rPr>
              <a:t>Situation</a:t>
            </a:r>
          </a:p>
          <a:p>
            <a:pPr lvl="2"/>
            <a:r>
              <a:rPr lang="en-US" altLang="en-US" sz="3200" dirty="0">
                <a:solidFill>
                  <a:schemeClr val="accent2"/>
                </a:solidFill>
              </a:rPr>
              <a:t>Decision State</a:t>
            </a:r>
          </a:p>
          <a:p>
            <a:r>
              <a:rPr lang="en-US" altLang="en-US" sz="4400" dirty="0">
                <a:solidFill>
                  <a:srgbClr val="002060"/>
                </a:solidFill>
              </a:rPr>
              <a:t>2. If so, use an agree-upon alternative response</a:t>
            </a:r>
          </a:p>
        </p:txBody>
      </p:sp>
    </p:spTree>
    <p:extLst>
      <p:ext uri="{BB962C8B-B14F-4D97-AF65-F5344CB8AC3E}">
        <p14:creationId xmlns:p14="http://schemas.microsoft.com/office/powerpoint/2010/main" val="3804734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>
          <a:xfrm>
            <a:off x="1296989" y="365126"/>
            <a:ext cx="9036050" cy="1143000"/>
          </a:xfrm>
        </p:spPr>
        <p:txBody>
          <a:bodyPr>
            <a:noAutofit/>
          </a:bodyPr>
          <a:lstStyle/>
          <a:p>
            <a:r>
              <a:rPr lang="en-US" altLang="en-US" sz="5400" dirty="0">
                <a:latin typeface="Berlin Sans FB" panose="020E0602020502020306" pitchFamily="34" charset="0"/>
              </a:rPr>
              <a:t>Neutralizing Routines for Reducing Effects of </a:t>
            </a:r>
            <a:r>
              <a:rPr lang="en-US" altLang="en-US" sz="5400" dirty="0">
                <a:solidFill>
                  <a:srgbClr val="820000"/>
                </a:solidFill>
                <a:latin typeface="Berlin Sans FB" panose="020E0602020502020306" pitchFamily="34" charset="0"/>
              </a:rPr>
              <a:t>Implicit Bias</a:t>
            </a:r>
          </a:p>
        </p:txBody>
      </p:sp>
      <p:sp>
        <p:nvSpPr>
          <p:cNvPr id="68611" name="TextBox 3"/>
          <p:cNvSpPr txBox="1">
            <a:spLocks noChangeArrowheads="1"/>
          </p:cNvSpPr>
          <p:nvPr/>
        </p:nvSpPr>
        <p:spPr bwMode="auto">
          <a:xfrm>
            <a:off x="1679576" y="2636839"/>
            <a:ext cx="1655763" cy="2523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u="sng" dirty="0">
                <a:latin typeface="Berlin Sans FB" panose="020E0602020502020306" pitchFamily="34" charset="0"/>
              </a:rPr>
              <a:t>Setting Event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Berlin Sans FB" panose="020E0602020502020306" pitchFamily="34" charset="0"/>
              </a:rPr>
              <a:t>Lack of positive interactions with student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latin typeface="Berlin Sans FB" panose="020E0602020502020306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Berlin Sans FB" panose="020E0602020502020306" pitchFamily="34" charset="0"/>
              </a:rPr>
              <a:t>Fatigue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68612" name="TextBox 4"/>
          <p:cNvSpPr txBox="1">
            <a:spLocks noChangeArrowheads="1"/>
          </p:cNvSpPr>
          <p:nvPr/>
        </p:nvSpPr>
        <p:spPr bwMode="auto">
          <a:xfrm>
            <a:off x="3922713" y="2636839"/>
            <a:ext cx="1655762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u="sng" dirty="0">
                <a:latin typeface="Berlin Sans FB" panose="020E0602020502020306" pitchFamily="34" charset="0"/>
              </a:rPr>
              <a:t>Antecedent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Berlin Sans FB" panose="020E0602020502020306" pitchFamily="34" charset="0"/>
              </a:rPr>
              <a:t>Loud complaints about work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latin typeface="Berlin Sans FB" panose="020E0602020502020306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latin typeface="Berlin Sans FB" panose="020E0602020502020306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Berlin Sans FB" panose="020E0602020502020306" pitchFamily="34" charset="0"/>
              </a:rPr>
              <a:t>Subjective behavior</a:t>
            </a:r>
          </a:p>
        </p:txBody>
      </p:sp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6300788" y="2636839"/>
            <a:ext cx="1655762" cy="2523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u="sng" dirty="0">
                <a:latin typeface="Berlin Sans FB" panose="020E0602020502020306" pitchFamily="34" charset="0"/>
              </a:rPr>
              <a:t>Behavior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Berlin Sans FB" panose="020E0602020502020306" pitchFamily="34" charset="0"/>
              </a:rPr>
              <a:t>Send student to the office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latin typeface="Berlin Sans FB" panose="020E0602020502020306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latin typeface="Berlin Sans FB" panose="020E0602020502020306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latin typeface="Berlin Sans FB" panose="020E0602020502020306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Berlin Sans FB" panose="020E0602020502020306" pitchFamily="34" charset="0"/>
              </a:rPr>
              <a:t>ODR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68614" name="TextBox 6"/>
          <p:cNvSpPr txBox="1">
            <a:spLocks noChangeArrowheads="1"/>
          </p:cNvSpPr>
          <p:nvPr/>
        </p:nvSpPr>
        <p:spPr bwMode="auto">
          <a:xfrm>
            <a:off x="8677276" y="2636839"/>
            <a:ext cx="1655763" cy="25545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u="sng" dirty="0">
                <a:latin typeface="Berlin Sans FB" panose="020E0602020502020306" pitchFamily="34" charset="0"/>
              </a:rPr>
              <a:t>Consequence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Berlin Sans FB" panose="020E0602020502020306" pitchFamily="34" charset="0"/>
              </a:rPr>
              <a:t>Student leaves class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2000" dirty="0">
              <a:latin typeface="Berlin Sans FB" panose="020E0602020502020306" pitchFamily="34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dirty="0">
                <a:latin typeface="Berlin Sans FB" panose="020E0602020502020306" pitchFamily="34" charset="0"/>
              </a:rPr>
              <a:t>Escape assignment and social situation</a:t>
            </a:r>
          </a:p>
        </p:txBody>
      </p:sp>
      <p:cxnSp>
        <p:nvCxnSpPr>
          <p:cNvPr id="9" name="Straight Arrow Connector 8"/>
          <p:cNvCxnSpPr>
            <a:stCxn id="68611" idx="3"/>
          </p:cNvCxnSpPr>
          <p:nvPr/>
        </p:nvCxnSpPr>
        <p:spPr>
          <a:xfrm flipV="1">
            <a:off x="3335339" y="3790950"/>
            <a:ext cx="576261" cy="107773"/>
          </a:xfrm>
          <a:prstGeom prst="straightConnector1">
            <a:avLst/>
          </a:prstGeom>
          <a:ln w="762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83264" y="3790950"/>
            <a:ext cx="517525" cy="0"/>
          </a:xfrm>
          <a:prstGeom prst="straightConnector1">
            <a:avLst/>
          </a:prstGeom>
          <a:ln w="762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070851" y="3790950"/>
            <a:ext cx="492125" cy="0"/>
          </a:xfrm>
          <a:prstGeom prst="straightConnector1">
            <a:avLst/>
          </a:prstGeom>
          <a:ln w="76200">
            <a:solidFill>
              <a:srgbClr val="0066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Callout 20"/>
          <p:cNvSpPr/>
          <p:nvPr/>
        </p:nvSpPr>
        <p:spPr>
          <a:xfrm>
            <a:off x="4516438" y="1306513"/>
            <a:ext cx="2735262" cy="1808162"/>
          </a:xfrm>
          <a:prstGeom prst="cloud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643" name="TextBox 21"/>
          <p:cNvSpPr txBox="1">
            <a:spLocks noChangeArrowheads="1"/>
          </p:cNvSpPr>
          <p:nvPr/>
        </p:nvSpPr>
        <p:spPr bwMode="auto">
          <a:xfrm>
            <a:off x="4899025" y="1755775"/>
            <a:ext cx="22288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rlin Sans FB" panose="020E0602020502020306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sng"/>
              <a:t>Self Assessment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Is this a Vulnerable Decision Point?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270376" y="4706938"/>
            <a:ext cx="3349625" cy="1543050"/>
          </a:xfrm>
          <a:prstGeom prst="wedgeEllipseCallou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645" name="TextBox 23"/>
          <p:cNvSpPr txBox="1">
            <a:spLocks noChangeArrowheads="1"/>
          </p:cNvSpPr>
          <p:nvPr/>
        </p:nvSpPr>
        <p:spPr bwMode="auto">
          <a:xfrm>
            <a:off x="4603750" y="5010151"/>
            <a:ext cx="26050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rlin Sans FB" panose="020E0602020502020306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u="sng"/>
              <a:t>Alternative Response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“See me after class and we can talk about it</a:t>
            </a:r>
            <a:r>
              <a:rPr lang="en-US" altLang="en-US" sz="1800"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5567364" y="3114675"/>
            <a:ext cx="600075" cy="18303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Curved Up Arrow 25"/>
          <p:cNvSpPr/>
          <p:nvPr/>
        </p:nvSpPr>
        <p:spPr>
          <a:xfrm rot="20230636">
            <a:off x="6843714" y="5356225"/>
            <a:ext cx="1963737" cy="890588"/>
          </a:xfrm>
          <a:prstGeom prst="curved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7969251" y="5241925"/>
            <a:ext cx="849313" cy="922338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6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9643" grpId="0"/>
      <p:bldP spid="23" grpId="0" animBg="1"/>
      <p:bldP spid="69645" grpId="0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3"/>
          <p:cNvSpPr>
            <a:spLocks noGrp="1"/>
          </p:cNvSpPr>
          <p:nvPr>
            <p:ph type="title"/>
          </p:nvPr>
        </p:nvSpPr>
        <p:spPr>
          <a:xfrm>
            <a:off x="448639" y="1581954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alt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Culturally Responsive </a:t>
            </a:r>
            <a:br>
              <a:rPr lang="en-US" alt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alt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Tier I </a:t>
            </a:r>
            <a:br>
              <a:rPr lang="en-US" alt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alt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Core </a:t>
            </a:r>
            <a:br>
              <a:rPr lang="en-US" alt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altLang="en-US" sz="5400" dirty="0">
                <a:solidFill>
                  <a:schemeClr val="tx1"/>
                </a:solidFill>
                <a:latin typeface="Berlin Sans FB" panose="020E0602020502020306" pitchFamily="34" charset="0"/>
              </a:rPr>
              <a:t>Features </a:t>
            </a:r>
          </a:p>
        </p:txBody>
      </p:sp>
      <p:sp>
        <p:nvSpPr>
          <p:cNvPr id="7" name="Oval 6">
            <a:hlinkClick r:id="rId2" action="ppaction://hlinkpres?slideindex=1&amp;slidetitle="/>
          </p:cNvPr>
          <p:cNvSpPr/>
          <p:nvPr/>
        </p:nvSpPr>
        <p:spPr>
          <a:xfrm>
            <a:off x="6459235" y="431861"/>
            <a:ext cx="3421062" cy="13716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Consequences for Problem Behavior </a:t>
            </a:r>
          </a:p>
        </p:txBody>
      </p:sp>
      <p:sp>
        <p:nvSpPr>
          <p:cNvPr id="9" name="Oval 8">
            <a:hlinkClick r:id="rId3" action="ppaction://hlinkpres?slideindex=1&amp;slidetitle="/>
          </p:cNvPr>
          <p:cNvSpPr/>
          <p:nvPr/>
        </p:nvSpPr>
        <p:spPr>
          <a:xfrm>
            <a:off x="2512601" y="2706836"/>
            <a:ext cx="3048000" cy="13716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School-wide Expectations</a:t>
            </a:r>
          </a:p>
        </p:txBody>
      </p:sp>
      <p:sp>
        <p:nvSpPr>
          <p:cNvPr id="10" name="Oval 9">
            <a:hlinkClick r:id="rId4" action="ppaction://hlinkpres?slideindex=1&amp;slidetitle="/>
          </p:cNvPr>
          <p:cNvSpPr/>
          <p:nvPr/>
        </p:nvSpPr>
        <p:spPr>
          <a:xfrm>
            <a:off x="3181778" y="1167391"/>
            <a:ext cx="3352800" cy="13716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System to Acknowledge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Behavior</a:t>
            </a:r>
          </a:p>
        </p:txBody>
      </p:sp>
      <p:sp>
        <p:nvSpPr>
          <p:cNvPr id="11" name="Oval 10">
            <a:hlinkClick r:id="rId5" action="ppaction://hlinkpres?slideindex=1&amp;slidetitle="/>
          </p:cNvPr>
          <p:cNvSpPr/>
          <p:nvPr/>
        </p:nvSpPr>
        <p:spPr>
          <a:xfrm>
            <a:off x="1068110" y="4255608"/>
            <a:ext cx="3048000" cy="13716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Leadership Team</a:t>
            </a:r>
          </a:p>
        </p:txBody>
      </p:sp>
      <p:sp>
        <p:nvSpPr>
          <p:cNvPr id="13" name="Oval 12">
            <a:hlinkClick r:id="rId6" action="ppaction://hlinkpres?slideindex=1&amp;slidetitle="/>
          </p:cNvPr>
          <p:cNvSpPr/>
          <p:nvPr/>
        </p:nvSpPr>
        <p:spPr>
          <a:xfrm>
            <a:off x="7552487" y="1892047"/>
            <a:ext cx="3048000" cy="13716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Classroom Systems</a:t>
            </a:r>
          </a:p>
        </p:txBody>
      </p:sp>
      <p:sp>
        <p:nvSpPr>
          <p:cNvPr id="14" name="Oval 13">
            <a:hlinkClick r:id="rId7" action="ppaction://hlinkpres?slideindex=1&amp;slidetitle="/>
          </p:cNvPr>
          <p:cNvSpPr/>
          <p:nvPr/>
        </p:nvSpPr>
        <p:spPr>
          <a:xfrm>
            <a:off x="8581124" y="3282967"/>
            <a:ext cx="3048000" cy="13716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Data and Decision System</a:t>
            </a:r>
          </a:p>
        </p:txBody>
      </p:sp>
      <p:sp>
        <p:nvSpPr>
          <p:cNvPr id="16" name="Oval 15">
            <a:hlinkClick r:id="rId8" action="ppaction://hlinkpres?slideindex=1&amp;slidetitle="/>
          </p:cNvPr>
          <p:cNvSpPr/>
          <p:nvPr/>
        </p:nvSpPr>
        <p:spPr>
          <a:xfrm>
            <a:off x="7056696" y="4941408"/>
            <a:ext cx="3048000" cy="13716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Bully Prevention</a:t>
            </a:r>
          </a:p>
        </p:txBody>
      </p:sp>
      <p:sp>
        <p:nvSpPr>
          <p:cNvPr id="17" name="Oval 16"/>
          <p:cNvSpPr/>
          <p:nvPr/>
        </p:nvSpPr>
        <p:spPr>
          <a:xfrm>
            <a:off x="3949851" y="5014794"/>
            <a:ext cx="3048000" cy="1371600"/>
          </a:xfrm>
          <a:prstGeom prst="ellipse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Family Engagement</a:t>
            </a:r>
          </a:p>
        </p:txBody>
      </p:sp>
      <p:sp>
        <p:nvSpPr>
          <p:cNvPr id="18" name="Isosceles Triangle 17"/>
          <p:cNvSpPr/>
          <p:nvPr/>
        </p:nvSpPr>
        <p:spPr>
          <a:xfrm>
            <a:off x="4755089" y="2070248"/>
            <a:ext cx="4073525" cy="2644775"/>
          </a:xfrm>
          <a:prstGeom prst="triangle">
            <a:avLst/>
          </a:prstGeom>
          <a:gradFill>
            <a:gsLst>
              <a:gs pos="100000">
                <a:srgbClr val="006666"/>
              </a:gs>
              <a:gs pos="0">
                <a:srgbClr val="00FF00"/>
              </a:gs>
            </a:gsLst>
            <a:lin ang="5400000" scaled="1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5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90835" y="842564"/>
            <a:ext cx="12044646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  <a:t>What makes for a good </a:t>
            </a:r>
            <a:br>
              <a:rPr lang="en-US" alt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alt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  <a:t>neutralizing routine?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1945277" y="2332038"/>
            <a:ext cx="8686800" cy="4525962"/>
          </a:xfrm>
        </p:spPr>
        <p:txBody>
          <a:bodyPr/>
          <a:lstStyle/>
          <a:p>
            <a:pPr marL="514350" indent="-514350">
              <a:buFont typeface="Century Gothic" panose="020B0502020202020204" pitchFamily="34" charset="0"/>
              <a:buAutoNum type="arabicPeriod"/>
            </a:pPr>
            <a:r>
              <a:rPr lang="en-US" altLang="en-US" sz="4400" dirty="0">
                <a:solidFill>
                  <a:srgbClr val="002060"/>
                </a:solidFill>
              </a:rPr>
              <a:t>If-then statements (now-that)</a:t>
            </a:r>
          </a:p>
          <a:p>
            <a:pPr marL="514350" indent="-514350">
              <a:buFont typeface="Century Gothic" panose="020B0502020202020204" pitchFamily="34" charset="0"/>
              <a:buAutoNum type="arabicPeriod"/>
            </a:pPr>
            <a:r>
              <a:rPr lang="en-US" altLang="en-US" sz="4400" dirty="0">
                <a:solidFill>
                  <a:srgbClr val="002060"/>
                </a:solidFill>
              </a:rPr>
              <a:t>Brief</a:t>
            </a:r>
          </a:p>
          <a:p>
            <a:pPr marL="514350" indent="-514350">
              <a:buFont typeface="Century Gothic" panose="020B0502020202020204" pitchFamily="34" charset="0"/>
              <a:buAutoNum type="arabicPeriod"/>
            </a:pPr>
            <a:r>
              <a:rPr lang="en-US" altLang="en-US" sz="4400" dirty="0">
                <a:solidFill>
                  <a:srgbClr val="002060"/>
                </a:solidFill>
              </a:rPr>
              <a:t>Clear Steps</a:t>
            </a:r>
          </a:p>
          <a:p>
            <a:pPr marL="514350" indent="-514350">
              <a:buFont typeface="Century Gothic" panose="020B0502020202020204" pitchFamily="34" charset="0"/>
              <a:buAutoNum type="arabicPeriod"/>
            </a:pPr>
            <a:r>
              <a:rPr lang="en-US" altLang="en-US" sz="4400" dirty="0">
                <a:solidFill>
                  <a:srgbClr val="002060"/>
                </a:solidFill>
              </a:rPr>
              <a:t>Doable</a:t>
            </a:r>
          </a:p>
          <a:p>
            <a:pPr marL="514350" indent="-514350">
              <a:buFont typeface="Century Gothic" panose="020B0502020202020204" pitchFamily="34" charset="0"/>
              <a:buAutoNum type="arabicPeriod"/>
            </a:pPr>
            <a:r>
              <a:rPr lang="en-US" altLang="en-US" sz="4400" dirty="0">
                <a:solidFill>
                  <a:srgbClr val="002060"/>
                </a:solidFill>
              </a:rPr>
              <a:t>Interrupts the chain of events</a:t>
            </a:r>
          </a:p>
        </p:txBody>
      </p:sp>
    </p:spTree>
    <p:extLst>
      <p:ext uri="{BB962C8B-B14F-4D97-AF65-F5344CB8AC3E}">
        <p14:creationId xmlns:p14="http://schemas.microsoft.com/office/powerpoint/2010/main" val="3112494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2090075" y="57041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  <a:t>Neutralizing Routines as </a:t>
            </a:r>
            <a:br>
              <a:rPr lang="en-US" alt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alt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  <a:t>Pre-Corrections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1017346" y="2407849"/>
            <a:ext cx="10863798" cy="4525963"/>
          </a:xfrm>
        </p:spPr>
        <p:txBody>
          <a:bodyPr>
            <a:normAutofit/>
          </a:bodyPr>
          <a:lstStyle/>
          <a:p>
            <a:r>
              <a:rPr lang="en-US" altLang="en-US" sz="5400" dirty="0">
                <a:solidFill>
                  <a:srgbClr val="002060"/>
                </a:solidFill>
              </a:rPr>
              <a:t>“Am I about to enter a VDP?”</a:t>
            </a:r>
          </a:p>
          <a:p>
            <a:r>
              <a:rPr lang="en-US" altLang="en-US" sz="5400" dirty="0">
                <a:solidFill>
                  <a:schemeClr val="accent2"/>
                </a:solidFill>
              </a:rPr>
              <a:t>“What are my values?”</a:t>
            </a:r>
          </a:p>
          <a:p>
            <a:r>
              <a:rPr lang="en-US" altLang="en-US" sz="5400" dirty="0">
                <a:solidFill>
                  <a:srgbClr val="002060"/>
                </a:solidFill>
              </a:rPr>
              <a:t>“When I see problem behavior, I’ll use the alternative response.”</a:t>
            </a:r>
          </a:p>
        </p:txBody>
      </p:sp>
    </p:spTree>
    <p:extLst>
      <p:ext uri="{BB962C8B-B14F-4D97-AF65-F5344CB8AC3E}">
        <p14:creationId xmlns:p14="http://schemas.microsoft.com/office/powerpoint/2010/main" val="30825461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557339"/>
            <a:ext cx="8696325" cy="4772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itle 2"/>
          <p:cNvSpPr>
            <a:spLocks noGrp="1"/>
          </p:cNvSpPr>
          <p:nvPr>
            <p:ph type="title"/>
          </p:nvPr>
        </p:nvSpPr>
        <p:spPr>
          <a:xfrm>
            <a:off x="1524001" y="274638"/>
            <a:ext cx="9020175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Disproportionality Drill Down “Red Flag”</a:t>
            </a:r>
          </a:p>
        </p:txBody>
      </p:sp>
      <p:sp>
        <p:nvSpPr>
          <p:cNvPr id="3" name="Double Wave 2"/>
          <p:cNvSpPr/>
          <p:nvPr/>
        </p:nvSpPr>
        <p:spPr>
          <a:xfrm rot="21407679">
            <a:off x="5256213" y="1831975"/>
            <a:ext cx="914400" cy="914400"/>
          </a:xfrm>
          <a:prstGeom prst="double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232400" y="1916113"/>
            <a:ext cx="71438" cy="14414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424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2"/>
          <p:cNvSpPr>
            <a:spLocks noGrp="1"/>
          </p:cNvSpPr>
          <p:nvPr>
            <p:ph type="title"/>
          </p:nvPr>
        </p:nvSpPr>
        <p:spPr>
          <a:xfrm>
            <a:off x="1524001" y="188913"/>
            <a:ext cx="9026525" cy="1143000"/>
          </a:xfrm>
        </p:spPr>
        <p:txBody>
          <a:bodyPr/>
          <a:lstStyle/>
          <a:p>
            <a:r>
              <a:rPr lang="en-US" altLang="en-US" sz="4000" b="1"/>
              <a:t>Drill Down:  Physical Aggression (what) on Playground (where)</a:t>
            </a:r>
          </a:p>
        </p:txBody>
      </p:sp>
      <p:pic>
        <p:nvPicPr>
          <p:cNvPr id="11776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1557337"/>
            <a:ext cx="8763000" cy="48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TextBox 1"/>
          <p:cNvSpPr txBox="1">
            <a:spLocks noChangeArrowheads="1"/>
          </p:cNvSpPr>
          <p:nvPr/>
        </p:nvSpPr>
        <p:spPr bwMode="auto">
          <a:xfrm>
            <a:off x="5245101" y="2636839"/>
            <a:ext cx="1584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(Who)</a:t>
            </a:r>
          </a:p>
        </p:txBody>
      </p:sp>
    </p:spTree>
    <p:extLst>
      <p:ext uri="{BB962C8B-B14F-4D97-AF65-F5344CB8AC3E}">
        <p14:creationId xmlns:p14="http://schemas.microsoft.com/office/powerpoint/2010/main" val="1889178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/>
              <a:t>Intervention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>
          <a:xfrm>
            <a:off x="772815" y="1700213"/>
            <a:ext cx="10937404" cy="4525962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008A3E"/>
              </a:buClr>
              <a:buFont typeface="Wingdings" panose="05000000000000000000" pitchFamily="2" charset="2"/>
              <a:buChar char="q"/>
            </a:pPr>
            <a:r>
              <a:rPr lang="en-US" altLang="en-US" sz="3600" dirty="0"/>
              <a:t>  ODRs and observations indicated differences in perceived 	basketball rules</a:t>
            </a:r>
          </a:p>
          <a:p>
            <a:pPr marL="0" indent="0">
              <a:buClr>
                <a:srgbClr val="008A3E"/>
              </a:buClr>
              <a:buNone/>
            </a:pPr>
            <a:endParaRPr lang="en-US" altLang="en-US" sz="3600" dirty="0"/>
          </a:p>
          <a:p>
            <a:pPr>
              <a:buClr>
                <a:srgbClr val="008A3E"/>
              </a:buClr>
              <a:buFont typeface="Wingdings" panose="05000000000000000000" pitchFamily="2" charset="2"/>
              <a:buChar char="q"/>
            </a:pPr>
            <a:r>
              <a:rPr lang="en-US" altLang="en-US" sz="3600" dirty="0"/>
              <a:t>  Team clarified rules for staff and students</a:t>
            </a:r>
          </a:p>
          <a:p>
            <a:pPr lvl="7">
              <a:buClr>
                <a:srgbClr val="008A3E"/>
              </a:buClr>
              <a:buFont typeface="Wingdings" panose="05000000000000000000" pitchFamily="2" charset="2"/>
              <a:buChar char="q"/>
            </a:pPr>
            <a:r>
              <a:rPr lang="en-US" altLang="en-US" sz="3200" dirty="0"/>
              <a:t>AKA “code-switching”</a:t>
            </a:r>
          </a:p>
          <a:p>
            <a:pPr marL="1271400" lvl="7" indent="0">
              <a:buClr>
                <a:srgbClr val="008A3E"/>
              </a:buClr>
              <a:buNone/>
            </a:pPr>
            <a:endParaRPr lang="en-US" altLang="en-US" sz="3200" dirty="0"/>
          </a:p>
          <a:p>
            <a:pPr>
              <a:buClr>
                <a:srgbClr val="008A3E"/>
              </a:buClr>
              <a:buFont typeface="Wingdings" panose="05000000000000000000" pitchFamily="2" charset="2"/>
              <a:buChar char="q"/>
            </a:pPr>
            <a:r>
              <a:rPr lang="en-US" altLang="en-US" sz="3600" dirty="0"/>
              <a:t>  Additional teaching, practice and acknowledgment</a:t>
            </a:r>
          </a:p>
          <a:p>
            <a:pPr marL="0" indent="0">
              <a:buClr>
                <a:srgbClr val="008A3E"/>
              </a:buClr>
              <a:buNone/>
            </a:pPr>
            <a:endParaRPr lang="en-US" altLang="en-US" sz="3600" dirty="0"/>
          </a:p>
          <a:p>
            <a:pPr>
              <a:buClr>
                <a:srgbClr val="008A3E"/>
              </a:buClr>
              <a:buFont typeface="Wingdings" panose="05000000000000000000" pitchFamily="2" charset="2"/>
              <a:buChar char="q"/>
            </a:pPr>
            <a:r>
              <a:rPr lang="en-US" altLang="en-US" sz="3600" dirty="0"/>
              <a:t>  Monitor with ODRs and Black-White Risk Ratios</a:t>
            </a:r>
          </a:p>
        </p:txBody>
      </p:sp>
    </p:spTree>
    <p:extLst>
      <p:ext uri="{BB962C8B-B14F-4D97-AF65-F5344CB8AC3E}">
        <p14:creationId xmlns:p14="http://schemas.microsoft.com/office/powerpoint/2010/main" val="2004920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036050" cy="1143000"/>
          </a:xfrm>
        </p:spPr>
        <p:txBody>
          <a:bodyPr/>
          <a:lstStyle/>
          <a:p>
            <a:r>
              <a:rPr lang="en-US" altLang="en-US" sz="6000" b="1"/>
              <a:t>Intervention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8A3E"/>
              </a:buClr>
              <a:buNone/>
              <a:defRPr/>
            </a:pPr>
            <a:r>
              <a:rPr lang="en-US" sz="3200" b="1" dirty="0">
                <a:solidFill>
                  <a:srgbClr val="008A3E"/>
                </a:solidFill>
              </a:rPr>
              <a:t>Black-White Risk Ratios</a:t>
            </a:r>
          </a:p>
          <a:p>
            <a:pPr>
              <a:buClr>
                <a:srgbClr val="008A3E"/>
              </a:buClr>
              <a:buFont typeface="Wingdings" panose="05000000000000000000" pitchFamily="2" charset="2"/>
              <a:buChar char="q"/>
              <a:defRPr/>
            </a:pPr>
            <a:r>
              <a:rPr lang="en-US" sz="3200" dirty="0"/>
              <a:t>Overall </a:t>
            </a:r>
          </a:p>
          <a:p>
            <a:pPr lvl="1">
              <a:buClr>
                <a:srgbClr val="008A3E"/>
              </a:buClr>
              <a:buFont typeface="Wingdings" panose="05000000000000000000" pitchFamily="2" charset="2"/>
              <a:buChar char="q"/>
              <a:defRPr/>
            </a:pPr>
            <a:r>
              <a:rPr lang="en-US" sz="3200" dirty="0"/>
              <a:t>2013-14: </a:t>
            </a:r>
            <a:r>
              <a:rPr lang="en-US" sz="3200" b="1" dirty="0">
                <a:solidFill>
                  <a:srgbClr val="008A3E"/>
                </a:solidFill>
              </a:rPr>
              <a:t>2.67</a:t>
            </a:r>
          </a:p>
          <a:p>
            <a:pPr lvl="1">
              <a:buClr>
                <a:srgbClr val="008A3E"/>
              </a:buClr>
              <a:buFont typeface="Wingdings" panose="05000000000000000000" pitchFamily="2" charset="2"/>
              <a:buChar char="q"/>
              <a:defRPr/>
            </a:pPr>
            <a:r>
              <a:rPr lang="en-US" sz="3200" dirty="0"/>
              <a:t>2014-15(Sept to Dec.):  </a:t>
            </a:r>
            <a:r>
              <a:rPr lang="en-US" sz="3200" b="1" dirty="0">
                <a:solidFill>
                  <a:srgbClr val="008A3E"/>
                </a:solidFill>
              </a:rPr>
              <a:t>2.0</a:t>
            </a:r>
            <a:r>
              <a:rPr lang="en-US" sz="3200" dirty="0"/>
              <a:t> </a:t>
            </a:r>
          </a:p>
          <a:p>
            <a:pPr>
              <a:buClr>
                <a:srgbClr val="008A3E"/>
              </a:buClr>
              <a:buFont typeface="Wingdings" panose="05000000000000000000" pitchFamily="2" charset="2"/>
              <a:buChar char="q"/>
              <a:defRPr/>
            </a:pPr>
            <a:r>
              <a:rPr lang="en-US" sz="3200" dirty="0"/>
              <a:t>Physical Aggression on the Playground</a:t>
            </a:r>
          </a:p>
          <a:p>
            <a:pPr lvl="1">
              <a:buClr>
                <a:srgbClr val="008A3E"/>
              </a:buClr>
              <a:buFont typeface="Wingdings" panose="05000000000000000000" pitchFamily="2" charset="2"/>
              <a:buChar char="q"/>
              <a:defRPr/>
            </a:pPr>
            <a:r>
              <a:rPr lang="en-US" sz="3200" dirty="0"/>
              <a:t>2013-14:  </a:t>
            </a:r>
            <a:r>
              <a:rPr lang="en-US" sz="3200" b="1" dirty="0">
                <a:solidFill>
                  <a:srgbClr val="008A3E"/>
                </a:solidFill>
              </a:rPr>
              <a:t>4.5</a:t>
            </a:r>
          </a:p>
          <a:p>
            <a:pPr lvl="1">
              <a:buClr>
                <a:srgbClr val="008A3E"/>
              </a:buClr>
              <a:buFont typeface="Wingdings" panose="05000000000000000000" pitchFamily="2" charset="2"/>
              <a:buChar char="q"/>
              <a:defRPr/>
            </a:pPr>
            <a:r>
              <a:rPr lang="en-US" sz="3200" dirty="0"/>
              <a:t>2014-15(Sept to Dec):  </a:t>
            </a:r>
            <a:r>
              <a:rPr lang="en-US" sz="3200" b="1" dirty="0">
                <a:solidFill>
                  <a:srgbClr val="008A3E"/>
                </a:solidFill>
              </a:rPr>
              <a:t>can’t calculate </a:t>
            </a:r>
            <a:r>
              <a:rPr lang="en-US" sz="3200" dirty="0"/>
              <a:t>(1 ODR)</a:t>
            </a:r>
          </a:p>
        </p:txBody>
      </p:sp>
    </p:spTree>
    <p:extLst>
      <p:ext uri="{BB962C8B-B14F-4D97-AF65-F5344CB8AC3E}">
        <p14:creationId xmlns:p14="http://schemas.microsoft.com/office/powerpoint/2010/main" val="19427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606090" y="630239"/>
            <a:ext cx="11585910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  <a:t>What about the Administrator and Disproportionality?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8066" y="2372746"/>
            <a:ext cx="11313934" cy="48529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800" dirty="0">
                <a:solidFill>
                  <a:srgbClr val="002060"/>
                </a:solidFill>
              </a:rPr>
              <a:t>What is the strongest predictor of disproportionality in school discipline?</a:t>
            </a:r>
          </a:p>
          <a:p>
            <a:pPr lvl="1">
              <a:defRPr/>
            </a:pPr>
            <a:r>
              <a:rPr lang="en-US" sz="4800" dirty="0">
                <a:solidFill>
                  <a:schemeClr val="accent2"/>
                </a:solidFill>
              </a:rPr>
              <a:t>The school principal’s endorsement of  </a:t>
            </a:r>
            <a:r>
              <a:rPr lang="en-US" sz="4800" b="1" dirty="0">
                <a:solidFill>
                  <a:schemeClr val="accent2"/>
                </a:solidFill>
              </a:rPr>
              <a:t>exclusionary discipline and zero tolerance policies.</a:t>
            </a:r>
          </a:p>
          <a:p>
            <a:pPr lvl="3">
              <a:defRPr/>
            </a:pPr>
            <a:r>
              <a:rPr lang="en-US" dirty="0"/>
              <a:t>(</a:t>
            </a:r>
            <a:r>
              <a:rPr lang="en-US" dirty="0" err="1"/>
              <a:t>Skiba</a:t>
            </a:r>
            <a:r>
              <a:rPr lang="en-US" dirty="0"/>
              <a:t>, </a:t>
            </a:r>
            <a:r>
              <a:rPr lang="en-US" dirty="0" err="1"/>
              <a:t>Trachok</a:t>
            </a:r>
            <a:r>
              <a:rPr lang="en-US" dirty="0"/>
              <a:t>, Chung, &amp; Baker, 2012)</a:t>
            </a:r>
          </a:p>
          <a:p>
            <a:pPr marL="457200" lvl="1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86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524000" y="115888"/>
            <a:ext cx="9144000" cy="1143000"/>
          </a:xfrm>
        </p:spPr>
        <p:txBody>
          <a:bodyPr/>
          <a:lstStyle/>
          <a:p>
            <a:r>
              <a:rPr lang="en-US" altLang="en-US" sz="6000" b="1">
                <a:solidFill>
                  <a:schemeClr val="tx1"/>
                </a:solidFill>
                <a:latin typeface="Berlin Sans FB" panose="020E0602020502020306" pitchFamily="34" charset="0"/>
              </a:rPr>
              <a:t>VDP’s for Administrators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10260254" cy="485298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4000" dirty="0">
                <a:solidFill>
                  <a:srgbClr val="002060"/>
                </a:solidFill>
              </a:rPr>
              <a:t>When you have to handle problem behaviors stop and tell yourself…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accent2"/>
                </a:solidFill>
              </a:rPr>
              <a:t>Don’t just do something, stand there</a:t>
            </a:r>
          </a:p>
          <a:p>
            <a:pPr marL="914400" lvl="1" indent="-514350">
              <a:buClr>
                <a:srgbClr val="008A3E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2060"/>
                </a:solidFill>
              </a:rPr>
              <a:t>Be sure you are ready to act in line with your values</a:t>
            </a:r>
          </a:p>
          <a:p>
            <a:pPr marL="914400" lvl="1" indent="-514350">
              <a:buClr>
                <a:srgbClr val="008A3E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2060"/>
                </a:solidFill>
              </a:rPr>
              <a:t>Get information from student and staff</a:t>
            </a:r>
          </a:p>
          <a:p>
            <a:pPr marL="914400" lvl="1" indent="-514350">
              <a:buClr>
                <a:srgbClr val="008A3E"/>
              </a:buClr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srgbClr val="002060"/>
                </a:solidFill>
              </a:rPr>
              <a:t>Assess student-teacher relationship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accent2"/>
                </a:solidFill>
              </a:rPr>
              <a:t>Whenever possible, use an agreed upon instructional response</a:t>
            </a:r>
          </a:p>
          <a:p>
            <a:pPr marL="400050" lvl="1" indent="0">
              <a:buClr>
                <a:srgbClr val="008A3E"/>
              </a:buClr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Teaches missing skill</a:t>
            </a:r>
          </a:p>
          <a:p>
            <a:pPr marL="400050" lvl="1" indent="0">
              <a:buClr>
                <a:srgbClr val="008A3E"/>
              </a:buClr>
              <a:buNone/>
              <a:defRPr/>
            </a:pPr>
            <a:r>
              <a:rPr lang="en-US" sz="2400" dirty="0">
                <a:solidFill>
                  <a:srgbClr val="002060"/>
                </a:solidFill>
              </a:rPr>
              <a:t>Connects student to school and staff</a:t>
            </a:r>
          </a:p>
        </p:txBody>
      </p:sp>
    </p:spTree>
    <p:extLst>
      <p:ext uri="{BB962C8B-B14F-4D97-AF65-F5344CB8AC3E}">
        <p14:creationId xmlns:p14="http://schemas.microsoft.com/office/powerpoint/2010/main" val="3513620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776876" y="60998"/>
            <a:ext cx="9144000" cy="11430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0070C0"/>
                </a:solidFill>
                <a:latin typeface="Berlin Sans FB" panose="020E0602020502020306" pitchFamily="34" charset="0"/>
              </a:rPr>
              <a:t>“The Restorative Chat ”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>
          <a:xfrm>
            <a:off x="776876" y="1236389"/>
            <a:ext cx="8964612" cy="4741862"/>
          </a:xfrm>
        </p:spPr>
        <p:txBody>
          <a:bodyPr>
            <a:noAutofit/>
          </a:bodyPr>
          <a:lstStyle/>
          <a:p>
            <a:pPr>
              <a:buClr>
                <a:srgbClr val="008A3E"/>
              </a:buClr>
              <a:buFontTx/>
              <a:buBlip>
                <a:blip r:embed="rId2"/>
              </a:buBlip>
            </a:pPr>
            <a:r>
              <a:rPr lang="en-US" altLang="en-US" sz="4400" dirty="0">
                <a:solidFill>
                  <a:srgbClr val="002060"/>
                </a:solidFill>
              </a:rPr>
              <a:t>Tell me what happened.</a:t>
            </a:r>
          </a:p>
          <a:p>
            <a:pPr>
              <a:buClr>
                <a:srgbClr val="008A3E"/>
              </a:buClr>
              <a:buFontTx/>
              <a:buBlip>
                <a:blip r:embed="rId2"/>
              </a:buBlip>
            </a:pPr>
            <a:r>
              <a:rPr lang="en-US" altLang="en-US" sz="4400" dirty="0">
                <a:solidFill>
                  <a:srgbClr val="0070C0"/>
                </a:solidFill>
              </a:rPr>
              <a:t>What you were thinking at the time?</a:t>
            </a:r>
          </a:p>
          <a:p>
            <a:pPr>
              <a:buClr>
                <a:srgbClr val="008A3E"/>
              </a:buClr>
              <a:buFontTx/>
              <a:buBlip>
                <a:blip r:embed="rId2"/>
              </a:buBlip>
            </a:pPr>
            <a:r>
              <a:rPr lang="en-US" altLang="en-US" sz="4400" dirty="0">
                <a:solidFill>
                  <a:srgbClr val="002060"/>
                </a:solidFill>
              </a:rPr>
              <a:t>Who did this affect?</a:t>
            </a:r>
          </a:p>
          <a:p>
            <a:pPr>
              <a:buClr>
                <a:srgbClr val="008A3E"/>
              </a:buClr>
              <a:buFontTx/>
              <a:buBlip>
                <a:blip r:embed="rId2"/>
              </a:buBlip>
            </a:pPr>
            <a:r>
              <a:rPr lang="en-US" altLang="en-US" sz="4400" dirty="0">
                <a:solidFill>
                  <a:srgbClr val="0070C0"/>
                </a:solidFill>
              </a:rPr>
              <a:t>What do you need to do about it?</a:t>
            </a:r>
          </a:p>
          <a:p>
            <a:pPr>
              <a:buClr>
                <a:srgbClr val="008A3E"/>
              </a:buClr>
              <a:buFontTx/>
              <a:buBlip>
                <a:blip r:embed="rId2"/>
              </a:buBlip>
            </a:pPr>
            <a:r>
              <a:rPr lang="en-US" altLang="en-US" sz="4400" dirty="0">
                <a:solidFill>
                  <a:srgbClr val="002060"/>
                </a:solidFill>
              </a:rPr>
              <a:t>How can we make sure this doesn’t happen again?</a:t>
            </a:r>
          </a:p>
          <a:p>
            <a:pPr>
              <a:buClr>
                <a:srgbClr val="008A3E"/>
              </a:buClr>
              <a:buFontTx/>
              <a:buBlip>
                <a:blip r:embed="rId2"/>
              </a:buBlip>
            </a:pPr>
            <a:r>
              <a:rPr lang="en-US" altLang="en-US" sz="4400" dirty="0">
                <a:solidFill>
                  <a:srgbClr val="0070C0"/>
                </a:solidFill>
              </a:rPr>
              <a:t>What can I do to help you?</a:t>
            </a:r>
          </a:p>
        </p:txBody>
      </p:sp>
      <p:sp>
        <p:nvSpPr>
          <p:cNvPr id="70660" name="AutoShape 5" descr="Image result for student chat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rlin Sans FB" panose="020E0602020502020306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7066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566" y="15875"/>
            <a:ext cx="20605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754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1938165" y="188119"/>
            <a:ext cx="9730204" cy="6230848"/>
          </a:xfrm>
        </p:spPr>
        <p:txBody>
          <a:bodyPr>
            <a:normAutofit fontScale="92500" lnSpcReduction="20000"/>
          </a:bodyPr>
          <a:lstStyle/>
          <a:p>
            <a:pPr marL="0" indent="0" algn="ctr" defTabSz="433388">
              <a:spcBef>
                <a:spcPts val="600"/>
              </a:spcBef>
              <a:buNone/>
            </a:pPr>
            <a:r>
              <a:rPr lang="en-US" altLang="en-US" sz="6600" dirty="0">
                <a:solidFill>
                  <a:schemeClr val="accent2"/>
                </a:solidFill>
                <a:latin typeface="Berlin Sans FB" panose="020E0602020502020306" pitchFamily="34" charset="0"/>
              </a:rPr>
              <a:t>Culturally Conscious </a:t>
            </a:r>
          </a:p>
          <a:p>
            <a:pPr marL="0" indent="0" algn="ctr" defTabSz="433388">
              <a:spcBef>
                <a:spcPts val="600"/>
              </a:spcBef>
              <a:buNone/>
            </a:pPr>
            <a:r>
              <a:rPr lang="en-US" altLang="en-US" sz="6600" dirty="0">
                <a:solidFill>
                  <a:schemeClr val="accent2"/>
                </a:solidFill>
                <a:latin typeface="Berlin Sans FB" panose="020E0602020502020306" pitchFamily="34" charset="0"/>
              </a:rPr>
              <a:t>Self-Assessment</a:t>
            </a:r>
          </a:p>
          <a:p>
            <a:pPr marL="0" indent="0" algn="ctr" defTabSz="433388">
              <a:spcBef>
                <a:spcPts val="600"/>
              </a:spcBef>
              <a:buNone/>
            </a:pPr>
            <a:r>
              <a:rPr lang="en-US" sz="2800" dirty="0"/>
              <a:t>www.edequity.com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 purpose of the Culturally Conscious Positive Behavior Intervention Support (CCPBIS)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survey is to identify key understanding of how culture impacts the educators’ knowledge,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skills and action in implementing social/emotional and academic preventive support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structures for diverse students.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indent="0" defTabSz="433388">
              <a:spcBef>
                <a:spcPts val="600"/>
              </a:spcBef>
              <a:buNone/>
            </a:pPr>
            <a:r>
              <a:rPr lang="en-US" alt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Consciousness</a:t>
            </a:r>
          </a:p>
          <a:p>
            <a:pPr marL="0" indent="0" defTabSz="433388">
              <a:spcBef>
                <a:spcPts val="600"/>
              </a:spcBef>
              <a:buNone/>
            </a:pPr>
            <a:r>
              <a:rPr lang="en-US" alt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Culture</a:t>
            </a:r>
          </a:p>
          <a:p>
            <a:pPr marL="0" indent="0" defTabSz="433388">
              <a:spcBef>
                <a:spcPts val="600"/>
              </a:spcBef>
              <a:buNone/>
            </a:pPr>
            <a:r>
              <a:rPr lang="en-US" alt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Caring</a:t>
            </a:r>
          </a:p>
          <a:p>
            <a:pPr marL="0" indent="0" defTabSz="433388">
              <a:spcBef>
                <a:spcPts val="600"/>
              </a:spcBef>
              <a:buNone/>
            </a:pPr>
            <a:r>
              <a:rPr lang="en-US" altLang="en-US" sz="4800" dirty="0">
                <a:solidFill>
                  <a:srgbClr val="002060"/>
                </a:solidFill>
                <a:latin typeface="Berlin Sans FB" panose="020E0602020502020306" pitchFamily="34" charset="0"/>
              </a:rPr>
              <a:t>Congruency</a:t>
            </a:r>
          </a:p>
          <a:p>
            <a:pPr marL="0" indent="0" algn="ctr" defTabSz="433388">
              <a:spcBef>
                <a:spcPts val="600"/>
              </a:spcBef>
              <a:buNone/>
            </a:pPr>
            <a:endParaRPr lang="en-US" altLang="en-US" sz="390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3252" name="Picture 10" descr="http://ts4.mm.bing.net/th?id=I4597664383632967&amp;pid=1.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58" y="3511039"/>
            <a:ext cx="5127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Picture 10" descr="http://ts4.mm.bing.net/th?id=I4597664383632967&amp;pid=1.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957" y="4065141"/>
            <a:ext cx="5127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10" descr="http://ts4.mm.bing.net/th?id=I4597664383632967&amp;pid=1.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77" y="4619244"/>
            <a:ext cx="5127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7" name="Picture 10" descr="http://ts4.mm.bing.net/th?id=I4597664383632967&amp;pid=1.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132" y="5173346"/>
            <a:ext cx="5127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6205416" y="3080733"/>
            <a:ext cx="4570085" cy="3365127"/>
            <a:chOff x="5503865" y="4411659"/>
            <a:chExt cx="1970083" cy="1846265"/>
          </a:xfrm>
        </p:grpSpPr>
        <p:pic>
          <p:nvPicPr>
            <p:cNvPr id="15" name="Picture 6" descr="http://t3.gstatic.com/images?q=tbn:ANd9GcTW77PZd7PTR-3Jzp8QlsOXUa0QPFxmYJ9JFTynutefN1RulPCR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3865" y="4873989"/>
              <a:ext cx="705907" cy="79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7" descr="http://cdn2.www.babble.com/wp-content/uploads/2011/05/black_student-300x3001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685"/>
            <a:stretch>
              <a:fillRect/>
            </a:stretch>
          </p:blipFill>
          <p:spPr bwMode="auto">
            <a:xfrm>
              <a:off x="6315102" y="4411659"/>
              <a:ext cx="808466" cy="79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 descr="http://urbanparentingmagazine.com/wp-content/uploads/2013/08/92a76_black-female-african-american-student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26" r="28786" b="37173"/>
            <a:stretch>
              <a:fillRect/>
            </a:stretch>
          </p:blipFill>
          <p:spPr bwMode="auto">
            <a:xfrm>
              <a:off x="6589769" y="5060381"/>
              <a:ext cx="884179" cy="79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0" descr="http://arcadiasbest.com/wp-content/uploads/EmilyZheng1.jp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90" t="8424" r="16055" b="16476"/>
            <a:stretch>
              <a:fillRect/>
            </a:stretch>
          </p:blipFill>
          <p:spPr bwMode="auto">
            <a:xfrm>
              <a:off x="5855204" y="4411659"/>
              <a:ext cx="621618" cy="79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 descr="http://www.sri.com/sites/default/files/imagecache/slide_home_main/project/slides/ctl_project_stratlearn_490x356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2601"/>
            <a:stretch>
              <a:fillRect/>
            </a:stretch>
          </p:blipFill>
          <p:spPr bwMode="auto">
            <a:xfrm>
              <a:off x="6209763" y="5459562"/>
              <a:ext cx="752011" cy="79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8" descr="http://www.theparentreport.com/wp-content/uploads/2012/07/1012140848_MSstudents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612" t="5423" r="8076" b="16277"/>
            <a:stretch>
              <a:fillRect/>
            </a:stretch>
          </p:blipFill>
          <p:spPr bwMode="auto">
            <a:xfrm>
              <a:off x="5831988" y="5395746"/>
              <a:ext cx="531174" cy="798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8812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69674"/>
            <a:ext cx="12192000" cy="447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itle 1"/>
          <p:cNvSpPr>
            <a:spLocks noGrp="1"/>
          </p:cNvSpPr>
          <p:nvPr>
            <p:ph type="title"/>
          </p:nvPr>
        </p:nvSpPr>
        <p:spPr>
          <a:xfrm>
            <a:off x="1103179" y="1"/>
            <a:ext cx="9010784" cy="1052513"/>
          </a:xfrm>
        </p:spPr>
        <p:txBody>
          <a:bodyPr>
            <a:normAutofit fontScale="90000"/>
          </a:bodyPr>
          <a:lstStyle/>
          <a:p>
            <a:r>
              <a:rPr lang="en-US" altLang="en-US" sz="5400" b="1" dirty="0">
                <a:solidFill>
                  <a:srgbClr val="002060"/>
                </a:solidFill>
                <a:latin typeface="Berlin Sans FB" panose="020E0602020502020306" pitchFamily="34" charset="0"/>
              </a:rPr>
              <a:t>SWIS Three Point Perspective</a:t>
            </a:r>
          </a:p>
        </p:txBody>
      </p:sp>
      <p:sp>
        <p:nvSpPr>
          <p:cNvPr id="56324" name="Content Placeholder 2"/>
          <p:cNvSpPr>
            <a:spLocks noGrp="1"/>
          </p:cNvSpPr>
          <p:nvPr>
            <p:ph idx="1"/>
          </p:nvPr>
        </p:nvSpPr>
        <p:spPr>
          <a:xfrm>
            <a:off x="421240" y="1264739"/>
            <a:ext cx="11573838" cy="1509283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School Ethnicity Report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>
                <a:solidFill>
                  <a:srgbClr val="002060"/>
                </a:solidFill>
                <a:latin typeface="Berlin Sans FB" panose="020E0602020502020306" pitchFamily="34" charset="0"/>
              </a:rPr>
              <a:t>Does an ethnic group receive referrals proportionate to their size in the school population?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>
                <a:solidFill>
                  <a:srgbClr val="002060"/>
                </a:solidFill>
                <a:latin typeface="Berlin Sans FB" panose="020E0602020502020306" pitchFamily="34" charset="0"/>
              </a:rPr>
              <a:t>Percent of total </a:t>
            </a:r>
            <a:r>
              <a:rPr lang="en-US" altLang="en-US" u="sng" dirty="0">
                <a:solidFill>
                  <a:srgbClr val="002060"/>
                </a:solidFill>
                <a:latin typeface="Berlin Sans FB" panose="020E0602020502020306" pitchFamily="34" charset="0"/>
              </a:rPr>
              <a:t>referrals</a:t>
            </a:r>
            <a:r>
              <a:rPr lang="en-US" altLang="en-US" dirty="0">
                <a:solidFill>
                  <a:srgbClr val="002060"/>
                </a:solidFill>
                <a:latin typeface="Berlin Sans FB" panose="020E0602020502020306" pitchFamily="34" charset="0"/>
              </a:rPr>
              <a:t> by ethnic group compared to percent of enrollment for that ethnic group</a:t>
            </a:r>
            <a:r>
              <a:rPr lang="en-US" altLang="en-US" sz="1800" dirty="0">
                <a:solidFill>
                  <a:srgbClr val="002060"/>
                </a:solidFill>
                <a:latin typeface="Berlin Sans FB" panose="020E0602020502020306" pitchFamily="34" charset="0"/>
              </a:rPr>
              <a:t>.</a:t>
            </a:r>
          </a:p>
          <a:p>
            <a:pPr marL="0" indent="0">
              <a:buNone/>
            </a:pPr>
            <a:endParaRPr lang="en-US" altLang="en-US" dirty="0">
              <a:solidFill>
                <a:schemeClr val="tx1"/>
              </a:solidFill>
              <a:latin typeface="Berlin Sans FB" panose="020E0602020502020306" pitchFamily="34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9066944" y="4131692"/>
            <a:ext cx="277915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+mn-lt"/>
              </a:rPr>
              <a:t>Latino students  make up 24.60% of the school’s total population and 28.68% of the school’s total referrals come from Latino students.</a:t>
            </a:r>
          </a:p>
        </p:txBody>
      </p:sp>
    </p:spTree>
    <p:extLst>
      <p:ext uri="{BB962C8B-B14F-4D97-AF65-F5344CB8AC3E}">
        <p14:creationId xmlns:p14="http://schemas.microsoft.com/office/powerpoint/2010/main" val="10717484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PBIS and Equity in Education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90 minute presentation will engage you in an evidence-based process to address disproportionality in behavior data and promote equity in your school. Learn about culturally responsive Tier I practices, Vulnerable Decision Points, Neutralizing Routines and Equitable Interventions.  Participants will complete a Culturally Conscious Self-Assessment.</a:t>
            </a:r>
          </a:p>
        </p:txBody>
      </p:sp>
    </p:spTree>
    <p:extLst>
      <p:ext uri="{BB962C8B-B14F-4D97-AF65-F5344CB8AC3E}">
        <p14:creationId xmlns:p14="http://schemas.microsoft.com/office/powerpoint/2010/main" val="2049124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1100"/>
            <a:ext cx="121920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itle 1"/>
          <p:cNvSpPr>
            <a:spLocks noGrp="1"/>
          </p:cNvSpPr>
          <p:nvPr>
            <p:ph type="title"/>
          </p:nvPr>
        </p:nvSpPr>
        <p:spPr>
          <a:xfrm>
            <a:off x="2227263" y="1"/>
            <a:ext cx="9317774" cy="1052513"/>
          </a:xfrm>
        </p:spPr>
        <p:txBody>
          <a:bodyPr>
            <a:normAutofit fontScale="90000"/>
          </a:bodyPr>
          <a:lstStyle/>
          <a:p>
            <a:r>
              <a:rPr lang="en-US" altLang="en-US" sz="5400" b="1" dirty="0">
                <a:solidFill>
                  <a:srgbClr val="002060"/>
                </a:solidFill>
                <a:latin typeface="Berlin Sans FB" panose="020E0602020502020306" pitchFamily="34" charset="0"/>
              </a:rPr>
              <a:t>SWIS Three Point Perspective</a:t>
            </a:r>
          </a:p>
        </p:txBody>
      </p:sp>
      <p:sp>
        <p:nvSpPr>
          <p:cNvPr id="58372" name="Content Placeholder 2"/>
          <p:cNvSpPr>
            <a:spLocks noGrp="1"/>
          </p:cNvSpPr>
          <p:nvPr>
            <p:ph idx="1"/>
          </p:nvPr>
        </p:nvSpPr>
        <p:spPr>
          <a:xfrm>
            <a:off x="1212351" y="1252467"/>
            <a:ext cx="9945384" cy="189865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200" dirty="0">
                <a:solidFill>
                  <a:schemeClr val="tx1"/>
                </a:solidFill>
                <a:latin typeface="Berlin Sans FB" panose="020E0602020502020306" pitchFamily="34" charset="0"/>
              </a:rPr>
              <a:t>School Ethnicity Report</a:t>
            </a:r>
          </a:p>
          <a:p>
            <a:pPr marL="0" indent="0">
              <a:buNone/>
            </a:pPr>
            <a:endParaRPr lang="en-US" altLang="en-US" dirty="0">
              <a:solidFill>
                <a:srgbClr val="002060"/>
              </a:solidFill>
              <a:latin typeface="Berlin Sans FB" panose="020E0602020502020306" pitchFamily="34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351890" y="1640798"/>
            <a:ext cx="1141972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Of the students who have referrals in the school, does an ethnic group receive referrals proportionate to their size in the school population?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Percent of </a:t>
            </a:r>
            <a:r>
              <a:rPr lang="en-US" altLang="en-US" sz="2000" u="sng" dirty="0">
                <a:solidFill>
                  <a:srgbClr val="002060"/>
                </a:solidFill>
                <a:latin typeface="Berlin Sans FB" panose="020E0602020502020306" pitchFamily="34" charset="0"/>
              </a:rPr>
              <a:t>students</a:t>
            </a:r>
            <a:r>
              <a:rPr lang="en-US" altLang="en-US" sz="2000" dirty="0">
                <a:solidFill>
                  <a:srgbClr val="002060"/>
                </a:solidFill>
                <a:latin typeface="Berlin Sans FB" panose="020E0602020502020306" pitchFamily="34" charset="0"/>
              </a:rPr>
              <a:t> with referrals by ethnicity compared to percent of enrollment for that ethnic group</a:t>
            </a:r>
            <a:r>
              <a:rPr lang="en-US" altLang="en-US" sz="1800" dirty="0">
                <a:solidFill>
                  <a:srgbClr val="002060"/>
                </a:solidFill>
                <a:latin typeface="Berlin Sans FB" panose="020E0602020502020306" pitchFamily="34" charset="0"/>
              </a:rPr>
              <a:t>.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8422920" y="4150483"/>
            <a:ext cx="331016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+mn-lt"/>
              </a:rPr>
              <a:t>Latino students make up 24.60% of the school’s total population and 29.97% of students in the school with referrals are Latino.</a:t>
            </a:r>
          </a:p>
        </p:txBody>
      </p:sp>
    </p:spTree>
    <p:extLst>
      <p:ext uri="{BB962C8B-B14F-4D97-AF65-F5344CB8AC3E}">
        <p14:creationId xmlns:p14="http://schemas.microsoft.com/office/powerpoint/2010/main" val="14932283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227262" y="1"/>
            <a:ext cx="9005109" cy="1052513"/>
          </a:xfrm>
        </p:spPr>
        <p:txBody>
          <a:bodyPr>
            <a:normAutofit fontScale="90000"/>
          </a:bodyPr>
          <a:lstStyle/>
          <a:p>
            <a:r>
              <a:rPr lang="en-US" altLang="en-US" sz="5400" b="1" dirty="0">
                <a:solidFill>
                  <a:srgbClr val="002060"/>
                </a:solidFill>
                <a:latin typeface="Berlin Sans FB" panose="020E0602020502020306" pitchFamily="34" charset="0"/>
              </a:rPr>
              <a:t>SWIS Three Point Perspective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>
          <a:xfrm>
            <a:off x="1892256" y="1254464"/>
            <a:ext cx="8428038" cy="189865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3200" dirty="0">
                <a:solidFill>
                  <a:schemeClr val="tx1"/>
                </a:solidFill>
              </a:rPr>
              <a:t>School Ethnicity Report</a:t>
            </a:r>
          </a:p>
          <a:p>
            <a:pPr marL="0" indent="0">
              <a:buNone/>
            </a:pPr>
            <a:endParaRPr lang="en-US" alt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539393" y="1661319"/>
            <a:ext cx="110806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rlin Sans FB" panose="020E0602020502020306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</a:rPr>
              <a:t>Are ethnic groups being referred at the same rate?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</a:rPr>
              <a:t>Number of students in a group with an ODR divided by total number of students enrolled in the group.</a:t>
            </a:r>
            <a:endParaRPr lang="en-US" altLang="en-US" sz="1800" i="1" dirty="0">
              <a:solidFill>
                <a:srgbClr val="002060"/>
              </a:solidFill>
            </a:endParaRPr>
          </a:p>
        </p:txBody>
      </p:sp>
      <p:pic>
        <p:nvPicPr>
          <p:cNvPr id="4506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3789"/>
            <a:ext cx="12192000" cy="466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3"/>
          <p:cNvSpPr txBox="1">
            <a:spLocks noChangeArrowheads="1"/>
          </p:cNvSpPr>
          <p:nvPr/>
        </p:nvSpPr>
        <p:spPr bwMode="auto">
          <a:xfrm>
            <a:off x="7202184" y="2959804"/>
            <a:ext cx="36608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rlin Sans FB" panose="020E0602020502020306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+mn-lt"/>
              </a:rPr>
              <a:t>82.11% of the school’s Latino students have had a referral and 64.71% of the school’s White students have had a referral.</a:t>
            </a:r>
          </a:p>
        </p:txBody>
      </p:sp>
    </p:spTree>
    <p:extLst>
      <p:ext uri="{BB962C8B-B14F-4D97-AF65-F5344CB8AC3E}">
        <p14:creationId xmlns:p14="http://schemas.microsoft.com/office/powerpoint/2010/main" val="140176400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28428"/>
            <a:ext cx="12192000" cy="6462445"/>
          </a:xfrm>
        </p:spPr>
      </p:pic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62746" y="-42256"/>
            <a:ext cx="7077075" cy="1143000"/>
          </a:xfrm>
        </p:spPr>
        <p:txBody>
          <a:bodyPr/>
          <a:lstStyle/>
          <a:p>
            <a:r>
              <a:rPr lang="en-US" altLang="en-US" sz="8000" dirty="0">
                <a:solidFill>
                  <a:schemeClr val="bg1"/>
                </a:solidFill>
                <a:latin typeface="Berlin Sans FB" panose="020E0602020502020306" pitchFamily="34" charset="0"/>
              </a:rPr>
              <a:t>HOUSTON…</a:t>
            </a:r>
          </a:p>
        </p:txBody>
      </p:sp>
    </p:spTree>
    <p:extLst>
      <p:ext uri="{BB962C8B-B14F-4D97-AF65-F5344CB8AC3E}">
        <p14:creationId xmlns:p14="http://schemas.microsoft.com/office/powerpoint/2010/main" val="2562477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1370"/>
            <a:ext cx="12066998" cy="6373070"/>
          </a:xfrm>
        </p:spPr>
      </p:pic>
      <p:sp>
        <p:nvSpPr>
          <p:cNvPr id="48130" name="Title 4"/>
          <p:cNvSpPr>
            <a:spLocks noGrp="1"/>
          </p:cNvSpPr>
          <p:nvPr>
            <p:ph type="title"/>
          </p:nvPr>
        </p:nvSpPr>
        <p:spPr>
          <a:xfrm>
            <a:off x="4569945" y="2409786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 altLang="en-US" sz="8000" dirty="0">
                <a:solidFill>
                  <a:srgbClr val="002060"/>
                </a:solidFill>
                <a:latin typeface="Berlin Sans FB" panose="020E0602020502020306" pitchFamily="34" charset="0"/>
              </a:rPr>
              <a:t>TO </a:t>
            </a:r>
            <a:br>
              <a:rPr lang="en-US" altLang="en-US" sz="8000" dirty="0">
                <a:solidFill>
                  <a:srgbClr val="002060"/>
                </a:solidFill>
                <a:latin typeface="Berlin Sans FB" panose="020E0602020502020306" pitchFamily="34" charset="0"/>
              </a:rPr>
            </a:br>
            <a:r>
              <a:rPr lang="en-US" altLang="en-US" sz="8000" dirty="0">
                <a:solidFill>
                  <a:srgbClr val="002060"/>
                </a:solidFill>
                <a:latin typeface="Berlin Sans FB" panose="020E0602020502020306" pitchFamily="34" charset="0"/>
              </a:rPr>
              <a:t>OFTEN…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96516" y="5480501"/>
            <a:ext cx="2530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Kent McIntosh, PhD</a:t>
            </a:r>
          </a:p>
          <a:p>
            <a:r>
              <a:rPr lang="en-US" dirty="0"/>
              <a:t>University of Oregon</a:t>
            </a:r>
          </a:p>
          <a:p>
            <a:r>
              <a:rPr lang="en-US" dirty="0"/>
              <a:t>National PBIS Center</a:t>
            </a:r>
          </a:p>
        </p:txBody>
      </p:sp>
    </p:spTree>
    <p:extLst>
      <p:ext uri="{BB962C8B-B14F-4D97-AF65-F5344CB8AC3E}">
        <p14:creationId xmlns:p14="http://schemas.microsoft.com/office/powerpoint/2010/main" val="316135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1"/>
          <p:cNvSpPr>
            <a:spLocks noGrp="1"/>
          </p:cNvSpPr>
          <p:nvPr>
            <p:ph idx="4294967295"/>
          </p:nvPr>
        </p:nvSpPr>
        <p:spPr>
          <a:xfrm>
            <a:off x="1186665" y="1849813"/>
            <a:ext cx="106080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4800" dirty="0">
                <a:solidFill>
                  <a:srgbClr val="002060"/>
                </a:solidFill>
              </a:rPr>
              <a:t>Talk at your table:</a:t>
            </a:r>
          </a:p>
          <a:p>
            <a:pPr marL="457200" lvl="1" indent="0">
              <a:buNone/>
            </a:pPr>
            <a:r>
              <a:rPr lang="en-US" altLang="en-US" sz="4800" dirty="0">
                <a:solidFill>
                  <a:srgbClr val="002060"/>
                </a:solidFill>
              </a:rPr>
              <a:t>“What approaches have you tried to build a commitment to equity in your schools?”</a:t>
            </a:r>
          </a:p>
          <a:p>
            <a:pPr marL="457200" lvl="1" indent="0">
              <a:buNone/>
            </a:pPr>
            <a:endParaRPr lang="en-US" altLang="en-US" sz="4800" dirty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altLang="en-US" sz="4800" dirty="0">
                <a:solidFill>
                  <a:srgbClr val="002060"/>
                </a:solidFill>
              </a:rPr>
              <a:t>“How have they worked?”</a:t>
            </a:r>
          </a:p>
        </p:txBody>
      </p:sp>
      <p:sp>
        <p:nvSpPr>
          <p:cNvPr id="49155" name="Title 2"/>
          <p:cNvSpPr>
            <a:spLocks noGrp="1"/>
          </p:cNvSpPr>
          <p:nvPr>
            <p:ph type="title" idx="4294967295"/>
          </p:nvPr>
        </p:nvSpPr>
        <p:spPr>
          <a:xfrm>
            <a:off x="912687" y="52121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altLang="en-US" sz="9600" dirty="0">
                <a:solidFill>
                  <a:srgbClr val="002060"/>
                </a:solidFill>
                <a:latin typeface="Berlin Sans FB" panose="020E0602020502020306" pitchFamily="34" charset="0"/>
              </a:rPr>
              <a:t>GET GOING…</a:t>
            </a:r>
          </a:p>
        </p:txBody>
      </p:sp>
      <p:pic>
        <p:nvPicPr>
          <p:cNvPr id="491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046" y="51371"/>
            <a:ext cx="2727325" cy="2157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04744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84607" y="1973869"/>
            <a:ext cx="10912868" cy="452596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Use engaging </a:t>
            </a:r>
            <a:r>
              <a:rPr lang="en-US" sz="2800" b="1" dirty="0">
                <a:solidFill>
                  <a:srgbClr val="339933"/>
                </a:solidFill>
              </a:rPr>
              <a:t>academic instruction</a:t>
            </a:r>
            <a:r>
              <a:rPr lang="en-US" sz="2800" b="1" dirty="0"/>
              <a:t> </a:t>
            </a:r>
            <a:r>
              <a:rPr lang="en-US" sz="2800" dirty="0"/>
              <a:t>to reduce the support gap (achievement gap)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Implement a </a:t>
            </a:r>
            <a:r>
              <a:rPr lang="en-US" sz="2800" b="1" dirty="0">
                <a:solidFill>
                  <a:srgbClr val="339933"/>
                </a:solidFill>
              </a:rPr>
              <a:t>behavior framework </a:t>
            </a:r>
            <a:r>
              <a:rPr lang="en-US" sz="2800" dirty="0"/>
              <a:t>that is preventive, multi-tiered, and culturally responsive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Collect, use, and report </a:t>
            </a:r>
            <a:r>
              <a:rPr lang="en-US" sz="2800" b="1" dirty="0">
                <a:solidFill>
                  <a:srgbClr val="339933"/>
                </a:solidFill>
              </a:rPr>
              <a:t>disaggregated</a:t>
            </a:r>
            <a:r>
              <a:rPr lang="en-US" sz="2800" dirty="0"/>
              <a:t> discipline data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Develop </a:t>
            </a:r>
            <a:r>
              <a:rPr lang="en-US" sz="2800" b="1" dirty="0">
                <a:solidFill>
                  <a:srgbClr val="339933"/>
                </a:solidFill>
              </a:rPr>
              <a:t>policies</a:t>
            </a:r>
            <a:r>
              <a:rPr lang="en-US" sz="2800" dirty="0"/>
              <a:t> with accountability for disciplinary equity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dirty="0"/>
              <a:t>Teach </a:t>
            </a:r>
            <a:r>
              <a:rPr lang="en-US" sz="2800" b="1" dirty="0">
                <a:solidFill>
                  <a:srgbClr val="339933"/>
                </a:solidFill>
              </a:rPr>
              <a:t>neutralizing routines </a:t>
            </a:r>
            <a:r>
              <a:rPr lang="en-US" sz="2800" dirty="0"/>
              <a:t>for vulnerable decision points </a:t>
            </a:r>
          </a:p>
        </p:txBody>
      </p:sp>
      <p:sp>
        <p:nvSpPr>
          <p:cNvPr id="51203" name="Title 2"/>
          <p:cNvSpPr>
            <a:spLocks noGrp="1"/>
          </p:cNvSpPr>
          <p:nvPr>
            <p:ph type="title"/>
          </p:nvPr>
        </p:nvSpPr>
        <p:spPr>
          <a:xfrm>
            <a:off x="2160338" y="330743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sz="7200" dirty="0">
                <a:solidFill>
                  <a:schemeClr val="tx1"/>
                </a:solidFill>
                <a:latin typeface="Berlin Sans FB" panose="020E0602020502020306" pitchFamily="34" charset="0"/>
              </a:rPr>
              <a:t>Intervention Approach</a:t>
            </a:r>
            <a:br>
              <a:rPr lang="en-US" altLang="en-US" dirty="0">
                <a:latin typeface="Berlin Sans FB" panose="020E0602020502020306" pitchFamily="34" charset="0"/>
              </a:rPr>
            </a:br>
            <a:r>
              <a:rPr lang="en-US" altLang="en-US" sz="1600" dirty="0">
                <a:latin typeface="Berlin Sans FB" panose="020E0602020502020306" pitchFamily="34" charset="0"/>
              </a:rPr>
              <a:t>McIntosh, Girvan, Horner, </a:t>
            </a:r>
            <a:r>
              <a:rPr lang="en-US" altLang="en-US" sz="1600" dirty="0" err="1">
                <a:latin typeface="Berlin Sans FB" panose="020E0602020502020306" pitchFamily="34" charset="0"/>
              </a:rPr>
              <a:t>Smolkowski</a:t>
            </a:r>
            <a:r>
              <a:rPr lang="en-US" altLang="en-US" sz="1600" dirty="0">
                <a:latin typeface="Berlin Sans FB" panose="020E0602020502020306" pitchFamily="34" charset="0"/>
              </a:rPr>
              <a:t>, &amp; </a:t>
            </a:r>
            <a:r>
              <a:rPr lang="en-US" altLang="en-US" sz="1600" dirty="0" err="1">
                <a:latin typeface="Berlin Sans FB" panose="020E0602020502020306" pitchFamily="34" charset="0"/>
              </a:rPr>
              <a:t>Sugai</a:t>
            </a:r>
            <a:r>
              <a:rPr lang="en-US" altLang="en-US" sz="1600" dirty="0">
                <a:latin typeface="Berlin Sans FB" panose="020E0602020502020306" pitchFamily="34" charset="0"/>
              </a:rPr>
              <a:t>, 2014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51204" name="Rectangle 6"/>
          <p:cNvSpPr>
            <a:spLocks noChangeArrowheads="1"/>
          </p:cNvSpPr>
          <p:nvPr/>
        </p:nvSpPr>
        <p:spPr bwMode="auto">
          <a:xfrm>
            <a:off x="3228602" y="5636231"/>
            <a:ext cx="54006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erlin Sans FB" panose="020E0602020502020306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erlin Sans FB" panose="020E0602020502020306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erlin Sans FB" panose="020E0602020502020306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erlin Sans FB" panose="020E0602020502020306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sz="2400" dirty="0">
                <a:hlinkClick r:id="rId3"/>
              </a:rPr>
              <a:t>http://www.pbis.org/school/equity-pbis</a:t>
            </a:r>
            <a:r>
              <a:rPr lang="en-US" altLang="en-US" sz="2400" dirty="0"/>
              <a:t>  </a:t>
            </a:r>
            <a:endParaRPr lang="en-CA" altLang="en-US" sz="2400" dirty="0"/>
          </a:p>
        </p:txBody>
      </p:sp>
      <p:pic>
        <p:nvPicPr>
          <p:cNvPr id="5120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2" y="134937"/>
            <a:ext cx="1595998" cy="153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96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ustom 1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161</TotalTime>
  <Words>1534</Words>
  <Application>Microsoft Office PowerPoint</Application>
  <PresentationFormat>Widescreen</PresentationFormat>
  <Paragraphs>228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MS PGothic</vt:lpstr>
      <vt:lpstr>Arial</vt:lpstr>
      <vt:lpstr>Berlin Sans FB</vt:lpstr>
      <vt:lpstr>Calibri</vt:lpstr>
      <vt:lpstr>Century Gothic</vt:lpstr>
      <vt:lpstr>Courier New</vt:lpstr>
      <vt:lpstr>Wingdings</vt:lpstr>
      <vt:lpstr>Retrospect</vt:lpstr>
      <vt:lpstr>PBIS and Equity in  Education </vt:lpstr>
      <vt:lpstr>Culturally Responsive  Tier I  Core  Features </vt:lpstr>
      <vt:lpstr>SWIS Three Point Perspective</vt:lpstr>
      <vt:lpstr>SWIS Three Point Perspective</vt:lpstr>
      <vt:lpstr>SWIS Three Point Perspective</vt:lpstr>
      <vt:lpstr>HOUSTON…</vt:lpstr>
      <vt:lpstr>TO  OFTEN…</vt:lpstr>
      <vt:lpstr>GET GOING…</vt:lpstr>
      <vt:lpstr>Intervention Approach McIntosh, Girvan, Horner, Smolkowski, &amp; Sugai, 2014</vt:lpstr>
      <vt:lpstr>PowerPoint Presentation</vt:lpstr>
      <vt:lpstr>PowerPoint Presentation</vt:lpstr>
      <vt:lpstr>Multidimensional View</vt:lpstr>
      <vt:lpstr>Reduce the Effects of Implicit Bias</vt:lpstr>
      <vt:lpstr>What is a  Vulnerable Decision Point (VDP)?</vt:lpstr>
      <vt:lpstr>Options for Identifying VDP</vt:lpstr>
      <vt:lpstr>VDP DRILL DOWN FROM DISCIPLINE DATA</vt:lpstr>
      <vt:lpstr>VDP’s from National Data</vt:lpstr>
      <vt:lpstr>TWO STEP  NEUTRALIZING ROUTINES FOR STAFF</vt:lpstr>
      <vt:lpstr>Neutralizing Routines for Reducing Effects of Implicit Bias</vt:lpstr>
      <vt:lpstr>What makes for a good  neutralizing routine?</vt:lpstr>
      <vt:lpstr>Neutralizing Routines as  Pre-Corrections</vt:lpstr>
      <vt:lpstr>Disproportionality Drill Down “Red Flag”</vt:lpstr>
      <vt:lpstr>Drill Down:  Physical Aggression (what) on Playground (where)</vt:lpstr>
      <vt:lpstr>Intervention</vt:lpstr>
      <vt:lpstr>Intervention Outcomes</vt:lpstr>
      <vt:lpstr>What about the Administrator and Disproportionality?</vt:lpstr>
      <vt:lpstr>VDP’s for Administrators</vt:lpstr>
      <vt:lpstr>“The Restorative Chat ”</vt:lpstr>
      <vt:lpstr>PowerPoint Presentation</vt:lpstr>
      <vt:lpstr>PBIS and Equity in Education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Equity in  Education</dc:title>
  <dc:creator>Cristy Clouse</dc:creator>
  <cp:lastModifiedBy>Cristy Clouse</cp:lastModifiedBy>
  <cp:revision>19</cp:revision>
  <dcterms:created xsi:type="dcterms:W3CDTF">2016-03-11T22:02:15Z</dcterms:created>
  <dcterms:modified xsi:type="dcterms:W3CDTF">2017-01-30T00:46:52Z</dcterms:modified>
</cp:coreProperties>
</file>